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4"/>
  </p:sldMasterIdLst>
  <p:notesMasterIdLst>
    <p:notesMasterId r:id="rId58"/>
  </p:notesMasterIdLst>
  <p:sldIdLst>
    <p:sldId id="409" r:id="rId5"/>
    <p:sldId id="257" r:id="rId6"/>
    <p:sldId id="695" r:id="rId7"/>
    <p:sldId id="696" r:id="rId8"/>
    <p:sldId id="702" r:id="rId9"/>
    <p:sldId id="703" r:id="rId10"/>
    <p:sldId id="693" r:id="rId11"/>
    <p:sldId id="704" r:id="rId12"/>
    <p:sldId id="705" r:id="rId13"/>
    <p:sldId id="706" r:id="rId14"/>
    <p:sldId id="698" r:id="rId15"/>
    <p:sldId id="707" r:id="rId16"/>
    <p:sldId id="708" r:id="rId17"/>
    <p:sldId id="709" r:id="rId18"/>
    <p:sldId id="710" r:id="rId19"/>
    <p:sldId id="711" r:id="rId20"/>
    <p:sldId id="712" r:id="rId21"/>
    <p:sldId id="713" r:id="rId22"/>
    <p:sldId id="714" r:id="rId23"/>
    <p:sldId id="715" r:id="rId24"/>
    <p:sldId id="716" r:id="rId25"/>
    <p:sldId id="717" r:id="rId26"/>
    <p:sldId id="733" r:id="rId27"/>
    <p:sldId id="718" r:id="rId28"/>
    <p:sldId id="694" r:id="rId29"/>
    <p:sldId id="699" r:id="rId30"/>
    <p:sldId id="734" r:id="rId31"/>
    <p:sldId id="735" r:id="rId32"/>
    <p:sldId id="736" r:id="rId33"/>
    <p:sldId id="737" r:id="rId34"/>
    <p:sldId id="738" r:id="rId35"/>
    <p:sldId id="739" r:id="rId36"/>
    <p:sldId id="740" r:id="rId37"/>
    <p:sldId id="741" r:id="rId38"/>
    <p:sldId id="742" r:id="rId39"/>
    <p:sldId id="743" r:id="rId40"/>
    <p:sldId id="744" r:id="rId41"/>
    <p:sldId id="700" r:id="rId42"/>
    <p:sldId id="719" r:id="rId43"/>
    <p:sldId id="720" r:id="rId44"/>
    <p:sldId id="721" r:id="rId45"/>
    <p:sldId id="722" r:id="rId46"/>
    <p:sldId id="724" r:id="rId47"/>
    <p:sldId id="725" r:id="rId48"/>
    <p:sldId id="726" r:id="rId49"/>
    <p:sldId id="727" r:id="rId50"/>
    <p:sldId id="728" r:id="rId51"/>
    <p:sldId id="729" r:id="rId52"/>
    <p:sldId id="730" r:id="rId53"/>
    <p:sldId id="732" r:id="rId54"/>
    <p:sldId id="287" r:id="rId55"/>
    <p:sldId id="284" r:id="rId56"/>
    <p:sldId id="288" r:id="rId5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jGfbebLDkrh5ZFS5t9yMqtQiFA7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ola Vallejo" initials="" lastIdx="4" clrIdx="0"/>
  <p:cmAuthor id="1" name="Paola Andrea Vallejo Correa" initials="PAVC" lastIdx="2" clrIdx="1">
    <p:extLst>
      <p:ext uri="{19B8F6BF-5375-455C-9EA6-DF929625EA0E}">
        <p15:presenceInfo xmlns:p15="http://schemas.microsoft.com/office/powerpoint/2012/main" userId="S-1-5-21-1319918816-2133870172-1244796221-52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3660"/>
    <a:srgbClr val="FB9815"/>
    <a:srgbClr val="0D3240"/>
    <a:srgbClr val="009BAF"/>
    <a:srgbClr val="FCD4D9"/>
    <a:srgbClr val="FBBBC3"/>
    <a:srgbClr val="D85C90"/>
    <a:srgbClr val="FAAD15"/>
    <a:srgbClr val="FE963D"/>
    <a:srgbClr val="F7B2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93F0DA-96A3-2A15-2F2E-F51F67CCEC16}" v="2" dt="2025-04-28T02:54:33.2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69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ila Martinez Montoya" userId="S::cmartinezm@eafit.edu.co::8f2a11c4-8409-4533-89c9-de600f9a0d44" providerId="AD" clId="Web-{7693F0DA-96A3-2A15-2F2E-F51F67CCEC16}"/>
    <pc:docChg chg="modSld">
      <pc:chgData name="Camila Martinez Montoya" userId="S::cmartinezm@eafit.edu.co::8f2a11c4-8409-4533-89c9-de600f9a0d44" providerId="AD" clId="Web-{7693F0DA-96A3-2A15-2F2E-F51F67CCEC16}" dt="2025-04-28T02:54:33.297" v="1" actId="1076"/>
      <pc:docMkLst>
        <pc:docMk/>
      </pc:docMkLst>
      <pc:sldChg chg="modSp">
        <pc:chgData name="Camila Martinez Montoya" userId="S::cmartinezm@eafit.edu.co::8f2a11c4-8409-4533-89c9-de600f9a0d44" providerId="AD" clId="Web-{7693F0DA-96A3-2A15-2F2E-F51F67CCEC16}" dt="2025-04-28T02:54:33.297" v="1" actId="1076"/>
        <pc:sldMkLst>
          <pc:docMk/>
          <pc:sldMk cId="1603509553" sldId="706"/>
        </pc:sldMkLst>
        <pc:picChg chg="mod">
          <ac:chgData name="Camila Martinez Montoya" userId="S::cmartinezm@eafit.edu.co::8f2a11c4-8409-4533-89c9-de600f9a0d44" providerId="AD" clId="Web-{7693F0DA-96A3-2A15-2F2E-F51F67CCEC16}" dt="2025-04-28T02:54:33.297" v="1" actId="1076"/>
          <ac:picMkLst>
            <pc:docMk/>
            <pc:sldMk cId="1603509553" sldId="706"/>
            <ac:picMk id="7" creationId="{D145FDF5-7E32-0E5E-1832-40A54FE760F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B9463E-6AA4-4C8C-B5F7-E1B1D8261581}" type="doc">
      <dgm:prSet loTypeId="urn:microsoft.com/office/officeart/2005/8/layout/process2" loCatId="process" qsTypeId="urn:microsoft.com/office/officeart/2005/8/quickstyle/simple1" qsCatId="simple" csTypeId="urn:microsoft.com/office/officeart/2005/8/colors/accent6_1" csCatId="accent6" phldr="1"/>
      <dgm:spPr/>
    </dgm:pt>
    <dgm:pt modelId="{2961EAD1-6427-4CDA-9347-9E11417E3C26}">
      <dgm:prSet phldrT="[Texto]"/>
      <dgm:spPr/>
      <dgm:t>
        <a:bodyPr/>
        <a:lstStyle/>
        <a:p>
          <a:r>
            <a:rPr lang="en-US" dirty="0"/>
            <a:t>docker-compose </a:t>
          </a:r>
          <a:r>
            <a:rPr lang="en-US" dirty="0" err="1"/>
            <a:t>crea</a:t>
          </a:r>
          <a:r>
            <a:rPr lang="en-US" dirty="0"/>
            <a:t> </a:t>
          </a:r>
          <a:r>
            <a:rPr lang="en-US" dirty="0" err="1"/>
            <a:t>esta</a:t>
          </a:r>
          <a:r>
            <a:rPr lang="en-US" dirty="0"/>
            <a:t> red</a:t>
          </a:r>
        </a:p>
      </dgm:t>
    </dgm:pt>
    <dgm:pt modelId="{E2F6E08F-7234-4C55-A924-35D4DF252A47}" type="parTrans" cxnId="{7C618815-1E77-4E98-95C3-3CEEE2308EB3}">
      <dgm:prSet/>
      <dgm:spPr/>
      <dgm:t>
        <a:bodyPr/>
        <a:lstStyle/>
        <a:p>
          <a:endParaRPr lang="en-US"/>
        </a:p>
      </dgm:t>
    </dgm:pt>
    <dgm:pt modelId="{361D1A4C-0A40-4A47-95CE-7F6B3378D752}" type="sibTrans" cxnId="{7C618815-1E77-4E98-95C3-3CEEE2308EB3}">
      <dgm:prSet/>
      <dgm:spPr/>
      <dgm:t>
        <a:bodyPr/>
        <a:lstStyle/>
        <a:p>
          <a:endParaRPr lang="en-US"/>
        </a:p>
      </dgm:t>
    </dgm:pt>
    <dgm:pt modelId="{4EDC4F4E-BC47-488E-B835-132F953A91AD}">
      <dgm:prSet phldrT="[Texto]"/>
      <dgm:spPr/>
      <dgm:t>
        <a:bodyPr/>
        <a:lstStyle/>
        <a:p>
          <a:r>
            <a:rPr lang="en-US" dirty="0"/>
            <a:t>Server y </a:t>
          </a:r>
          <a:r>
            <a:rPr lang="en-US" dirty="0" err="1"/>
            <a:t>db</a:t>
          </a:r>
          <a:r>
            <a:rPr lang="en-US" dirty="0"/>
            <a:t> se </a:t>
          </a:r>
          <a:r>
            <a:rPr lang="en-US" dirty="0" err="1"/>
            <a:t>unen</a:t>
          </a:r>
          <a:r>
            <a:rPr lang="en-US" dirty="0"/>
            <a:t> a </a:t>
          </a:r>
          <a:r>
            <a:rPr lang="en-US" dirty="0" err="1"/>
            <a:t>esta</a:t>
          </a:r>
          <a:r>
            <a:rPr lang="en-US" dirty="0"/>
            <a:t> red con sus </a:t>
          </a:r>
          <a:r>
            <a:rPr lang="en-US" dirty="0" err="1"/>
            <a:t>nombres</a:t>
          </a:r>
          <a:r>
            <a:rPr lang="en-US" dirty="0"/>
            <a:t>.</a:t>
          </a:r>
        </a:p>
      </dgm:t>
    </dgm:pt>
    <dgm:pt modelId="{6A443405-8DE8-480F-A3D7-E8A7EB03AC0A}" type="parTrans" cxnId="{9A0A060B-B663-4786-81EC-FD958BB39731}">
      <dgm:prSet/>
      <dgm:spPr/>
      <dgm:t>
        <a:bodyPr/>
        <a:lstStyle/>
        <a:p>
          <a:endParaRPr lang="en-US"/>
        </a:p>
      </dgm:t>
    </dgm:pt>
    <dgm:pt modelId="{5FDBC682-9D2E-467D-91A1-BB55BCCE2646}" type="sibTrans" cxnId="{9A0A060B-B663-4786-81EC-FD958BB39731}">
      <dgm:prSet/>
      <dgm:spPr/>
      <dgm:t>
        <a:bodyPr/>
        <a:lstStyle/>
        <a:p>
          <a:endParaRPr lang="en-US"/>
        </a:p>
      </dgm:t>
    </dgm:pt>
    <dgm:pt modelId="{82043913-A3C3-48EA-AF3A-EBDEA6F1A74F}">
      <dgm:prSet phldrT="[Texto]"/>
      <dgm:spPr/>
      <dgm:t>
        <a:bodyPr/>
        <a:lstStyle/>
        <a:p>
          <a:r>
            <a:rPr lang="en-US" dirty="0"/>
            <a:t>Server se </a:t>
          </a:r>
          <a:r>
            <a:rPr lang="en-US" dirty="0" err="1"/>
            <a:t>puede</a:t>
          </a:r>
          <a:r>
            <a:rPr lang="en-US" dirty="0"/>
            <a:t> </a:t>
          </a:r>
          <a:r>
            <a:rPr lang="en-US" dirty="0" err="1"/>
            <a:t>conectar</a:t>
          </a:r>
          <a:r>
            <a:rPr lang="en-US" dirty="0"/>
            <a:t> a </a:t>
          </a:r>
          <a:r>
            <a:rPr lang="en-US" dirty="0" err="1"/>
            <a:t>db</a:t>
          </a:r>
          <a:r>
            <a:rPr lang="en-US" dirty="0"/>
            <a:t> </a:t>
          </a:r>
          <a:r>
            <a:rPr lang="en-US" dirty="0" err="1"/>
            <a:t>usando</a:t>
          </a:r>
          <a:r>
            <a:rPr lang="en-US" dirty="0"/>
            <a:t> </a:t>
          </a:r>
          <a:r>
            <a:rPr lang="en-US" dirty="0" err="1"/>
            <a:t>su</a:t>
          </a:r>
          <a:r>
            <a:rPr lang="en-US" dirty="0"/>
            <a:t> </a:t>
          </a:r>
          <a:r>
            <a:rPr lang="en-US" dirty="0" err="1"/>
            <a:t>nombre</a:t>
          </a:r>
          <a:r>
            <a:rPr lang="en-US" dirty="0"/>
            <a:t> y </a:t>
          </a:r>
          <a:r>
            <a:rPr lang="en-US" dirty="0" err="1"/>
            <a:t>puerto</a:t>
          </a:r>
          <a:endParaRPr lang="en-US" dirty="0"/>
        </a:p>
      </dgm:t>
    </dgm:pt>
    <dgm:pt modelId="{BB78BE34-B72F-4A46-8D2D-6B23B773BEC5}" type="parTrans" cxnId="{DE5084D2-A917-481F-A1A4-737F85E9D835}">
      <dgm:prSet/>
      <dgm:spPr/>
      <dgm:t>
        <a:bodyPr/>
        <a:lstStyle/>
        <a:p>
          <a:endParaRPr lang="en-US"/>
        </a:p>
      </dgm:t>
    </dgm:pt>
    <dgm:pt modelId="{83D6E9F2-D9CC-4CCB-9045-3260484786F2}" type="sibTrans" cxnId="{DE5084D2-A917-481F-A1A4-737F85E9D835}">
      <dgm:prSet/>
      <dgm:spPr/>
      <dgm:t>
        <a:bodyPr/>
        <a:lstStyle/>
        <a:p>
          <a:endParaRPr lang="en-US"/>
        </a:p>
      </dgm:t>
    </dgm:pt>
    <dgm:pt modelId="{2F7A6603-65E4-49CA-B0A4-A06BC13391F7}" type="pres">
      <dgm:prSet presAssocID="{7BB9463E-6AA4-4C8C-B5F7-E1B1D8261581}" presName="linearFlow" presStyleCnt="0">
        <dgm:presLayoutVars>
          <dgm:resizeHandles val="exact"/>
        </dgm:presLayoutVars>
      </dgm:prSet>
      <dgm:spPr/>
    </dgm:pt>
    <dgm:pt modelId="{675280D1-3671-4C71-B796-F974440A698F}" type="pres">
      <dgm:prSet presAssocID="{2961EAD1-6427-4CDA-9347-9E11417E3C26}" presName="node" presStyleLbl="node1" presStyleIdx="0" presStyleCnt="3">
        <dgm:presLayoutVars>
          <dgm:bulletEnabled val="1"/>
        </dgm:presLayoutVars>
      </dgm:prSet>
      <dgm:spPr/>
    </dgm:pt>
    <dgm:pt modelId="{4328E359-336F-42E7-B00E-E4251BA1EB4C}" type="pres">
      <dgm:prSet presAssocID="{361D1A4C-0A40-4A47-95CE-7F6B3378D752}" presName="sibTrans" presStyleLbl="sibTrans2D1" presStyleIdx="0" presStyleCnt="2"/>
      <dgm:spPr/>
    </dgm:pt>
    <dgm:pt modelId="{987F47C3-0E4A-4BD8-B030-57BBBC96DD6A}" type="pres">
      <dgm:prSet presAssocID="{361D1A4C-0A40-4A47-95CE-7F6B3378D752}" presName="connectorText" presStyleLbl="sibTrans2D1" presStyleIdx="0" presStyleCnt="2"/>
      <dgm:spPr/>
    </dgm:pt>
    <dgm:pt modelId="{D55A03BB-3452-4A7D-8052-3FD0EC6B3D96}" type="pres">
      <dgm:prSet presAssocID="{4EDC4F4E-BC47-488E-B835-132F953A91AD}" presName="node" presStyleLbl="node1" presStyleIdx="1" presStyleCnt="3">
        <dgm:presLayoutVars>
          <dgm:bulletEnabled val="1"/>
        </dgm:presLayoutVars>
      </dgm:prSet>
      <dgm:spPr/>
    </dgm:pt>
    <dgm:pt modelId="{7C16BE10-0B1E-4B55-81AE-D44ACA03910A}" type="pres">
      <dgm:prSet presAssocID="{5FDBC682-9D2E-467D-91A1-BB55BCCE2646}" presName="sibTrans" presStyleLbl="sibTrans2D1" presStyleIdx="1" presStyleCnt="2"/>
      <dgm:spPr/>
    </dgm:pt>
    <dgm:pt modelId="{41BB024C-AB0C-453D-8ECC-8F07FEB08A8C}" type="pres">
      <dgm:prSet presAssocID="{5FDBC682-9D2E-467D-91A1-BB55BCCE2646}" presName="connectorText" presStyleLbl="sibTrans2D1" presStyleIdx="1" presStyleCnt="2"/>
      <dgm:spPr/>
    </dgm:pt>
    <dgm:pt modelId="{6D6645EC-3918-4002-8C7C-A89424C7F26D}" type="pres">
      <dgm:prSet presAssocID="{82043913-A3C3-48EA-AF3A-EBDEA6F1A74F}" presName="node" presStyleLbl="node1" presStyleIdx="2" presStyleCnt="3">
        <dgm:presLayoutVars>
          <dgm:bulletEnabled val="1"/>
        </dgm:presLayoutVars>
      </dgm:prSet>
      <dgm:spPr/>
    </dgm:pt>
  </dgm:ptLst>
  <dgm:cxnLst>
    <dgm:cxn modelId="{9A0A060B-B663-4786-81EC-FD958BB39731}" srcId="{7BB9463E-6AA4-4C8C-B5F7-E1B1D8261581}" destId="{4EDC4F4E-BC47-488E-B835-132F953A91AD}" srcOrd="1" destOrd="0" parTransId="{6A443405-8DE8-480F-A3D7-E8A7EB03AC0A}" sibTransId="{5FDBC682-9D2E-467D-91A1-BB55BCCE2646}"/>
    <dgm:cxn modelId="{7C618815-1E77-4E98-95C3-3CEEE2308EB3}" srcId="{7BB9463E-6AA4-4C8C-B5F7-E1B1D8261581}" destId="{2961EAD1-6427-4CDA-9347-9E11417E3C26}" srcOrd="0" destOrd="0" parTransId="{E2F6E08F-7234-4C55-A924-35D4DF252A47}" sibTransId="{361D1A4C-0A40-4A47-95CE-7F6B3378D752}"/>
    <dgm:cxn modelId="{810E6F33-B90A-4CD1-9399-D944C148DFD2}" type="presOf" srcId="{361D1A4C-0A40-4A47-95CE-7F6B3378D752}" destId="{987F47C3-0E4A-4BD8-B030-57BBBC96DD6A}" srcOrd="1" destOrd="0" presId="urn:microsoft.com/office/officeart/2005/8/layout/process2"/>
    <dgm:cxn modelId="{D64FCB61-A463-4425-9082-718745948525}" type="presOf" srcId="{2961EAD1-6427-4CDA-9347-9E11417E3C26}" destId="{675280D1-3671-4C71-B796-F974440A698F}" srcOrd="0" destOrd="0" presId="urn:microsoft.com/office/officeart/2005/8/layout/process2"/>
    <dgm:cxn modelId="{68DB2168-5C25-4D69-9C81-A1C2DF07CB97}" type="presOf" srcId="{5FDBC682-9D2E-467D-91A1-BB55BCCE2646}" destId="{7C16BE10-0B1E-4B55-81AE-D44ACA03910A}" srcOrd="0" destOrd="0" presId="urn:microsoft.com/office/officeart/2005/8/layout/process2"/>
    <dgm:cxn modelId="{00C3566C-8492-49DB-9061-A16FA12C412B}" type="presOf" srcId="{7BB9463E-6AA4-4C8C-B5F7-E1B1D8261581}" destId="{2F7A6603-65E4-49CA-B0A4-A06BC13391F7}" srcOrd="0" destOrd="0" presId="urn:microsoft.com/office/officeart/2005/8/layout/process2"/>
    <dgm:cxn modelId="{53FB40B6-D7F9-4D25-B4A0-F0EED971598D}" type="presOf" srcId="{5FDBC682-9D2E-467D-91A1-BB55BCCE2646}" destId="{41BB024C-AB0C-453D-8ECC-8F07FEB08A8C}" srcOrd="1" destOrd="0" presId="urn:microsoft.com/office/officeart/2005/8/layout/process2"/>
    <dgm:cxn modelId="{DE5084D2-A917-481F-A1A4-737F85E9D835}" srcId="{7BB9463E-6AA4-4C8C-B5F7-E1B1D8261581}" destId="{82043913-A3C3-48EA-AF3A-EBDEA6F1A74F}" srcOrd="2" destOrd="0" parTransId="{BB78BE34-B72F-4A46-8D2D-6B23B773BEC5}" sibTransId="{83D6E9F2-D9CC-4CCB-9045-3260484786F2}"/>
    <dgm:cxn modelId="{D33DD9D6-FFA1-4DB3-BED1-72A2760036D2}" type="presOf" srcId="{361D1A4C-0A40-4A47-95CE-7F6B3378D752}" destId="{4328E359-336F-42E7-B00E-E4251BA1EB4C}" srcOrd="0" destOrd="0" presId="urn:microsoft.com/office/officeart/2005/8/layout/process2"/>
    <dgm:cxn modelId="{C7823FE7-CC3F-4D35-9B42-E5DFE6FF9397}" type="presOf" srcId="{82043913-A3C3-48EA-AF3A-EBDEA6F1A74F}" destId="{6D6645EC-3918-4002-8C7C-A89424C7F26D}" srcOrd="0" destOrd="0" presId="urn:microsoft.com/office/officeart/2005/8/layout/process2"/>
    <dgm:cxn modelId="{E87981F2-D749-4E99-8487-C1954670654B}" type="presOf" srcId="{4EDC4F4E-BC47-488E-B835-132F953A91AD}" destId="{D55A03BB-3452-4A7D-8052-3FD0EC6B3D96}" srcOrd="0" destOrd="0" presId="urn:microsoft.com/office/officeart/2005/8/layout/process2"/>
    <dgm:cxn modelId="{05A120EE-B4D1-4EF9-8069-0E7D89B15D80}" type="presParOf" srcId="{2F7A6603-65E4-49CA-B0A4-A06BC13391F7}" destId="{675280D1-3671-4C71-B796-F974440A698F}" srcOrd="0" destOrd="0" presId="urn:microsoft.com/office/officeart/2005/8/layout/process2"/>
    <dgm:cxn modelId="{49D49DE2-1A8C-419E-BB13-8B375AB14786}" type="presParOf" srcId="{2F7A6603-65E4-49CA-B0A4-A06BC13391F7}" destId="{4328E359-336F-42E7-B00E-E4251BA1EB4C}" srcOrd="1" destOrd="0" presId="urn:microsoft.com/office/officeart/2005/8/layout/process2"/>
    <dgm:cxn modelId="{126CB058-9460-4CDA-8D40-DB2458408DDA}" type="presParOf" srcId="{4328E359-336F-42E7-B00E-E4251BA1EB4C}" destId="{987F47C3-0E4A-4BD8-B030-57BBBC96DD6A}" srcOrd="0" destOrd="0" presId="urn:microsoft.com/office/officeart/2005/8/layout/process2"/>
    <dgm:cxn modelId="{98D1219E-557D-4D45-BE1C-36BBEEB174C0}" type="presParOf" srcId="{2F7A6603-65E4-49CA-B0A4-A06BC13391F7}" destId="{D55A03BB-3452-4A7D-8052-3FD0EC6B3D96}" srcOrd="2" destOrd="0" presId="urn:microsoft.com/office/officeart/2005/8/layout/process2"/>
    <dgm:cxn modelId="{E77B9A2E-CEAD-4623-A994-AF8D01575F38}" type="presParOf" srcId="{2F7A6603-65E4-49CA-B0A4-A06BC13391F7}" destId="{7C16BE10-0B1E-4B55-81AE-D44ACA03910A}" srcOrd="3" destOrd="0" presId="urn:microsoft.com/office/officeart/2005/8/layout/process2"/>
    <dgm:cxn modelId="{FFF78698-0299-450C-BECB-52C769A9BD7F}" type="presParOf" srcId="{7C16BE10-0B1E-4B55-81AE-D44ACA03910A}" destId="{41BB024C-AB0C-453D-8ECC-8F07FEB08A8C}" srcOrd="0" destOrd="0" presId="urn:microsoft.com/office/officeart/2005/8/layout/process2"/>
    <dgm:cxn modelId="{A8476D9C-0B80-4B1E-BFF7-B151162F7D2A}" type="presParOf" srcId="{2F7A6603-65E4-49CA-B0A4-A06BC13391F7}" destId="{6D6645EC-3918-4002-8C7C-A89424C7F26D}"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280D1-3671-4C71-B796-F974440A698F}">
      <dsp:nvSpPr>
        <dsp:cNvPr id="0" name=""/>
        <dsp:cNvSpPr/>
      </dsp:nvSpPr>
      <dsp:spPr>
        <a:xfrm>
          <a:off x="318060" y="0"/>
          <a:ext cx="3000696" cy="817610"/>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docker-compose </a:t>
          </a:r>
          <a:r>
            <a:rPr lang="en-US" sz="1800" kern="1200" dirty="0" err="1"/>
            <a:t>crea</a:t>
          </a:r>
          <a:r>
            <a:rPr lang="en-US" sz="1800" kern="1200" dirty="0"/>
            <a:t> </a:t>
          </a:r>
          <a:r>
            <a:rPr lang="en-US" sz="1800" kern="1200" dirty="0" err="1"/>
            <a:t>esta</a:t>
          </a:r>
          <a:r>
            <a:rPr lang="en-US" sz="1800" kern="1200" dirty="0"/>
            <a:t> red</a:t>
          </a:r>
        </a:p>
      </dsp:txBody>
      <dsp:txXfrm>
        <a:off x="342007" y="23947"/>
        <a:ext cx="2952802" cy="769716"/>
      </dsp:txXfrm>
    </dsp:sp>
    <dsp:sp modelId="{4328E359-336F-42E7-B00E-E4251BA1EB4C}">
      <dsp:nvSpPr>
        <dsp:cNvPr id="0" name=""/>
        <dsp:cNvSpPr/>
      </dsp:nvSpPr>
      <dsp:spPr>
        <a:xfrm rot="5400000">
          <a:off x="1665106" y="838050"/>
          <a:ext cx="306603" cy="36792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708031" y="868711"/>
        <a:ext cx="220754" cy="214622"/>
      </dsp:txXfrm>
    </dsp:sp>
    <dsp:sp modelId="{D55A03BB-3452-4A7D-8052-3FD0EC6B3D96}">
      <dsp:nvSpPr>
        <dsp:cNvPr id="0" name=""/>
        <dsp:cNvSpPr/>
      </dsp:nvSpPr>
      <dsp:spPr>
        <a:xfrm>
          <a:off x="318060" y="1226415"/>
          <a:ext cx="3000696" cy="817610"/>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Server y </a:t>
          </a:r>
          <a:r>
            <a:rPr lang="en-US" sz="1800" kern="1200" dirty="0" err="1"/>
            <a:t>db</a:t>
          </a:r>
          <a:r>
            <a:rPr lang="en-US" sz="1800" kern="1200" dirty="0"/>
            <a:t> se </a:t>
          </a:r>
          <a:r>
            <a:rPr lang="en-US" sz="1800" kern="1200" dirty="0" err="1"/>
            <a:t>unen</a:t>
          </a:r>
          <a:r>
            <a:rPr lang="en-US" sz="1800" kern="1200" dirty="0"/>
            <a:t> a </a:t>
          </a:r>
          <a:r>
            <a:rPr lang="en-US" sz="1800" kern="1200" dirty="0" err="1"/>
            <a:t>esta</a:t>
          </a:r>
          <a:r>
            <a:rPr lang="en-US" sz="1800" kern="1200" dirty="0"/>
            <a:t> red con sus </a:t>
          </a:r>
          <a:r>
            <a:rPr lang="en-US" sz="1800" kern="1200" dirty="0" err="1"/>
            <a:t>nombres</a:t>
          </a:r>
          <a:r>
            <a:rPr lang="en-US" sz="1800" kern="1200" dirty="0"/>
            <a:t>.</a:t>
          </a:r>
        </a:p>
      </dsp:txBody>
      <dsp:txXfrm>
        <a:off x="342007" y="1250362"/>
        <a:ext cx="2952802" cy="769716"/>
      </dsp:txXfrm>
    </dsp:sp>
    <dsp:sp modelId="{7C16BE10-0B1E-4B55-81AE-D44ACA03910A}">
      <dsp:nvSpPr>
        <dsp:cNvPr id="0" name=""/>
        <dsp:cNvSpPr/>
      </dsp:nvSpPr>
      <dsp:spPr>
        <a:xfrm rot="5400000">
          <a:off x="1665106" y="2064466"/>
          <a:ext cx="306603" cy="36792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708031" y="2095127"/>
        <a:ext cx="220754" cy="214622"/>
      </dsp:txXfrm>
    </dsp:sp>
    <dsp:sp modelId="{6D6645EC-3918-4002-8C7C-A89424C7F26D}">
      <dsp:nvSpPr>
        <dsp:cNvPr id="0" name=""/>
        <dsp:cNvSpPr/>
      </dsp:nvSpPr>
      <dsp:spPr>
        <a:xfrm>
          <a:off x="318060" y="2452831"/>
          <a:ext cx="3000696" cy="817610"/>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Server se </a:t>
          </a:r>
          <a:r>
            <a:rPr lang="en-US" sz="1800" kern="1200" dirty="0" err="1"/>
            <a:t>puede</a:t>
          </a:r>
          <a:r>
            <a:rPr lang="en-US" sz="1800" kern="1200" dirty="0"/>
            <a:t> </a:t>
          </a:r>
          <a:r>
            <a:rPr lang="en-US" sz="1800" kern="1200" dirty="0" err="1"/>
            <a:t>conectar</a:t>
          </a:r>
          <a:r>
            <a:rPr lang="en-US" sz="1800" kern="1200" dirty="0"/>
            <a:t> a </a:t>
          </a:r>
          <a:r>
            <a:rPr lang="en-US" sz="1800" kern="1200" dirty="0" err="1"/>
            <a:t>db</a:t>
          </a:r>
          <a:r>
            <a:rPr lang="en-US" sz="1800" kern="1200" dirty="0"/>
            <a:t> </a:t>
          </a:r>
          <a:r>
            <a:rPr lang="en-US" sz="1800" kern="1200" dirty="0" err="1"/>
            <a:t>usando</a:t>
          </a:r>
          <a:r>
            <a:rPr lang="en-US" sz="1800" kern="1200" dirty="0"/>
            <a:t> </a:t>
          </a:r>
          <a:r>
            <a:rPr lang="en-US" sz="1800" kern="1200" dirty="0" err="1"/>
            <a:t>su</a:t>
          </a:r>
          <a:r>
            <a:rPr lang="en-US" sz="1800" kern="1200" dirty="0"/>
            <a:t> </a:t>
          </a:r>
          <a:r>
            <a:rPr lang="en-US" sz="1800" kern="1200" dirty="0" err="1"/>
            <a:t>nombre</a:t>
          </a:r>
          <a:r>
            <a:rPr lang="en-US" sz="1800" kern="1200" dirty="0"/>
            <a:t> y </a:t>
          </a:r>
          <a:r>
            <a:rPr lang="en-US" sz="1800" kern="1200" dirty="0" err="1"/>
            <a:t>puerto</a:t>
          </a:r>
          <a:endParaRPr lang="en-US" sz="1800" kern="1200" dirty="0"/>
        </a:p>
      </dsp:txBody>
      <dsp:txXfrm>
        <a:off x="342007" y="2476778"/>
        <a:ext cx="2952802" cy="7697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14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247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smtClean="0">
                <a:solidFill>
                  <a:schemeClr val="dk1"/>
                </a:solidFill>
                <a:latin typeface="Calibri"/>
                <a:ea typeface="Calibri"/>
                <a:cs typeface="Calibri"/>
                <a:sym typeface="Calibri"/>
              </a:rPr>
              <a:t>27</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216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smtClean="0">
                <a:solidFill>
                  <a:schemeClr val="dk1"/>
                </a:solidFill>
                <a:latin typeface="Calibri"/>
                <a:ea typeface="Calibri"/>
                <a:cs typeface="Calibri"/>
                <a:sym typeface="Calibri"/>
              </a:rPr>
              <a:t>28</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972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smtClean="0">
                <a:solidFill>
                  <a:schemeClr val="dk1"/>
                </a:solidFill>
                <a:latin typeface="Calibri"/>
                <a:ea typeface="Calibri"/>
                <a:cs typeface="Calibri"/>
                <a:sym typeface="Calibri"/>
              </a:rPr>
              <a:t>29</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2677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smtClean="0">
                <a:solidFill>
                  <a:schemeClr val="dk1"/>
                </a:solidFill>
                <a:latin typeface="Calibri"/>
                <a:ea typeface="Calibri"/>
                <a:cs typeface="Calibri"/>
                <a:sym typeface="Calibri"/>
              </a:rPr>
              <a:t>30</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0181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62" name="Google Shape;56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294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rgbClr val="7F7F7F">
            <a:alpha val="20000"/>
          </a:srgbClr>
        </a:solidFill>
        <a:effectLst/>
      </p:bgPr>
    </p:bg>
    <p:spTree>
      <p:nvGrpSpPr>
        <p:cNvPr id="1" name=""/>
        <p:cNvGrpSpPr/>
        <p:nvPr/>
      </p:nvGrpSpPr>
      <p:grpSpPr>
        <a:xfrm>
          <a:off x="0" y="0"/>
          <a:ext cx="0" cy="0"/>
          <a:chOff x="0" y="0"/>
          <a:chExt cx="0" cy="0"/>
        </a:xfrm>
      </p:grpSpPr>
      <p:sp>
        <p:nvSpPr>
          <p:cNvPr id="2" name="Rectángulo 1"/>
          <p:cNvSpPr/>
          <p:nvPr/>
        </p:nvSpPr>
        <p:spPr>
          <a:xfrm>
            <a:off x="-1" y="-73970"/>
            <a:ext cx="12191999" cy="6931969"/>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A8DE1008-9435-4582-AE18-9973DCBA2FB5}"/>
              </a:ext>
            </a:extLst>
          </p:cNvPr>
          <p:cNvGrpSpPr/>
          <p:nvPr/>
        </p:nvGrpSpPr>
        <p:grpSpPr>
          <a:xfrm>
            <a:off x="-5192" y="-50800"/>
            <a:ext cx="12197192" cy="68580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7" name="CuadroTexto 16">
            <a:extLst>
              <a:ext uri="{FF2B5EF4-FFF2-40B4-BE49-F238E27FC236}">
                <a16:creationId xmlns:a16="http://schemas.microsoft.com/office/drawing/2014/main" id="{750B50FC-97F2-88EF-C8A8-C4EBCB7B57BC}"/>
              </a:ext>
            </a:extLst>
          </p:cNvPr>
          <p:cNvSpPr txBox="1"/>
          <p:nvPr userDrawn="1"/>
        </p:nvSpPr>
        <p:spPr>
          <a:xfrm>
            <a:off x="3020292" y="2136710"/>
            <a:ext cx="8986942" cy="830997"/>
          </a:xfrm>
          <a:prstGeom prst="rect">
            <a:avLst/>
          </a:prstGeom>
          <a:noFill/>
        </p:spPr>
        <p:txBody>
          <a:bodyPr wrap="square" rtlCol="0">
            <a:spAutoFit/>
          </a:bodyPr>
          <a:lstStyle/>
          <a:p>
            <a:pPr algn="r"/>
            <a:r>
              <a:rPr lang="es-ES" sz="4800" b="1" dirty="0">
                <a:solidFill>
                  <a:schemeClr val="bg1"/>
                </a:solidFill>
                <a:latin typeface="Arial" panose="020B0604020202020204" pitchFamily="34" charset="0"/>
                <a:ea typeface="Roboto" panose="02000000000000000000" pitchFamily="2" charset="0"/>
                <a:cs typeface="Arial" panose="020B0604020202020204" pitchFamily="34" charset="0"/>
              </a:rPr>
              <a:t>Contenedores</a:t>
            </a:r>
            <a:endParaRPr lang="es-CO" sz="48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8" name="Gráfico 5">
            <a:extLst>
              <a:ext uri="{FF2B5EF4-FFF2-40B4-BE49-F238E27FC236}">
                <a16:creationId xmlns:a16="http://schemas.microsoft.com/office/drawing/2014/main" id="{523F6A99-5676-74DC-AED2-D3A7AB1560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20301" y="4055585"/>
            <a:ext cx="6108174" cy="91951"/>
          </a:xfrm>
          <a:prstGeom prst="rect">
            <a:avLst/>
          </a:prstGeom>
        </p:spPr>
      </p:pic>
      <p:sp>
        <p:nvSpPr>
          <p:cNvPr id="19" name="CuadroTexto 18">
            <a:extLst>
              <a:ext uri="{FF2B5EF4-FFF2-40B4-BE49-F238E27FC236}">
                <a16:creationId xmlns:a16="http://schemas.microsoft.com/office/drawing/2014/main" id="{2D4AC239-D774-6873-C138-FCB15C996FF3}"/>
              </a:ext>
            </a:extLst>
          </p:cNvPr>
          <p:cNvSpPr txBox="1"/>
          <p:nvPr userDrawn="1"/>
        </p:nvSpPr>
        <p:spPr>
          <a:xfrm>
            <a:off x="10762113" y="5301965"/>
            <a:ext cx="1166362" cy="553998"/>
          </a:xfrm>
          <a:prstGeom prst="rect">
            <a:avLst/>
          </a:prstGeom>
          <a:noFill/>
        </p:spPr>
        <p:txBody>
          <a:bodyPr wrap="square" rtlCol="0">
            <a:spAutoFit/>
          </a:bodyPr>
          <a:lstStyle/>
          <a:p>
            <a:pPr algn="r"/>
            <a:r>
              <a:rPr lang="es-CO" sz="3000" b="1" dirty="0">
                <a:solidFill>
                  <a:schemeClr val="bg1"/>
                </a:solidFill>
                <a:latin typeface="Arial" panose="020B0604020202020204" pitchFamily="34" charset="0"/>
                <a:ea typeface="Roboto" panose="02000000000000000000" pitchFamily="2" charset="0"/>
                <a:cs typeface="Arial" panose="020B0604020202020204" pitchFamily="34" charset="0"/>
              </a:rPr>
              <a:t>2025</a:t>
            </a:r>
          </a:p>
        </p:txBody>
      </p:sp>
      <p:sp>
        <p:nvSpPr>
          <p:cNvPr id="24" name="Título 1">
            <a:extLst>
              <a:ext uri="{FF2B5EF4-FFF2-40B4-BE49-F238E27FC236}">
                <a16:creationId xmlns:a16="http://schemas.microsoft.com/office/drawing/2014/main" id="{07B2087D-9769-8209-BC25-A2D659BDE2A8}"/>
              </a:ext>
            </a:extLst>
          </p:cNvPr>
          <p:cNvSpPr>
            <a:spLocks noGrp="1"/>
          </p:cNvSpPr>
          <p:nvPr>
            <p:ph type="title" hasCustomPrompt="1"/>
          </p:nvPr>
        </p:nvSpPr>
        <p:spPr>
          <a:xfrm>
            <a:off x="7416801" y="4396708"/>
            <a:ext cx="4511674" cy="724989"/>
          </a:xfrm>
        </p:spPr>
        <p:txBody>
          <a:bodyPr>
            <a:noAutofit/>
          </a:bodyPr>
          <a:lstStyle>
            <a:lvl1pPr algn="ctr">
              <a:defRPr sz="2800" b="1">
                <a:solidFill>
                  <a:srgbClr val="02C9B6"/>
                </a:solidFill>
              </a:defRPr>
            </a:lvl1pPr>
          </a:lstStyle>
          <a:p>
            <a:r>
              <a:rPr lang="es-ES" dirty="0"/>
              <a:t>Nicolás Ramírez Vélez</a:t>
            </a:r>
            <a:endParaRPr lang="es-CO" dirty="0"/>
          </a:p>
        </p:txBody>
      </p:sp>
    </p:spTree>
    <p:extLst>
      <p:ext uri="{BB962C8B-B14F-4D97-AF65-F5344CB8AC3E}">
        <p14:creationId xmlns:p14="http://schemas.microsoft.com/office/powerpoint/2010/main" val="162521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5017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6360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34885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91806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66975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jercicioFinal">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EJERCICIO FINAL</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734579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ota">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8" name="Rectángulo 7">
            <a:extLst>
              <a:ext uri="{FF2B5EF4-FFF2-40B4-BE49-F238E27FC236}">
                <a16:creationId xmlns:a16="http://schemas.microsoft.com/office/drawing/2014/main" id="{79D2699A-DE0A-4825-8DB2-9F0E8B5DBA36}"/>
              </a:ext>
            </a:extLst>
          </p:cNvPr>
          <p:cNvSpPr/>
          <p:nvPr/>
        </p:nvSpPr>
        <p:spPr>
          <a:xfrm>
            <a:off x="2298607" y="2619419"/>
            <a:ext cx="5005387" cy="2286000"/>
          </a:xfrm>
          <a:prstGeom prst="rect">
            <a:avLst/>
          </a:prstGeom>
          <a:solidFill>
            <a:srgbClr val="02C9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FE8117D-8F35-423F-A08F-B39513EE78F8}"/>
              </a:ext>
            </a:extLst>
          </p:cNvPr>
          <p:cNvSpPr txBox="1"/>
          <p:nvPr/>
        </p:nvSpPr>
        <p:spPr>
          <a:xfrm>
            <a:off x="2587928" y="2941845"/>
            <a:ext cx="4426744" cy="1631216"/>
          </a:xfrm>
          <a:prstGeom prst="rect">
            <a:avLst/>
          </a:prstGeom>
          <a:noFill/>
        </p:spPr>
        <p:txBody>
          <a:bodyPr wrap="square">
            <a:spAutoFit/>
          </a:bodyPr>
          <a:lstStyle/>
          <a:p>
            <a:pPr marL="85725">
              <a:buClr>
                <a:schemeClr val="bg1"/>
              </a:buClr>
              <a:defRPr/>
            </a:pPr>
            <a:r>
              <a:rPr lang="es-ES" sz="2000" dirty="0" err="1">
                <a:solidFill>
                  <a:srgbClr val="7F7F7F"/>
                </a:solidFill>
              </a:rPr>
              <a:t>Lorem</a:t>
            </a:r>
            <a:r>
              <a:rPr lang="es-ES" sz="2000" dirty="0">
                <a:solidFill>
                  <a:srgbClr val="7F7F7F"/>
                </a:solidFill>
              </a:rPr>
              <a:t> </a:t>
            </a:r>
            <a:r>
              <a:rPr lang="es-ES" sz="2000" dirty="0" err="1">
                <a:solidFill>
                  <a:srgbClr val="7F7F7F"/>
                </a:solidFill>
              </a:rPr>
              <a:t>ipsum</a:t>
            </a:r>
            <a:r>
              <a:rPr lang="es-ES" sz="2000" dirty="0">
                <a:solidFill>
                  <a:srgbClr val="7F7F7F"/>
                </a:solidFill>
              </a:rPr>
              <a:t> dolor </a:t>
            </a:r>
            <a:r>
              <a:rPr lang="es-ES" sz="2000" dirty="0" err="1">
                <a:solidFill>
                  <a:srgbClr val="7F7F7F"/>
                </a:solidFill>
              </a:rPr>
              <a:t>sit</a:t>
            </a:r>
            <a:r>
              <a:rPr lang="es-ES" sz="2000" dirty="0">
                <a:solidFill>
                  <a:srgbClr val="7F7F7F"/>
                </a:solidFill>
              </a:rPr>
              <a:t> </a:t>
            </a:r>
            <a:r>
              <a:rPr lang="es-ES" sz="2000" dirty="0" err="1">
                <a:solidFill>
                  <a:srgbClr val="7F7F7F"/>
                </a:solidFill>
              </a:rPr>
              <a:t>amet</a:t>
            </a:r>
            <a:r>
              <a:rPr lang="es-ES" sz="2000" dirty="0">
                <a:solidFill>
                  <a:srgbClr val="7F7F7F"/>
                </a:solidFill>
              </a:rPr>
              <a:t>, </a:t>
            </a:r>
            <a:r>
              <a:rPr lang="es-ES" sz="2000" dirty="0" err="1">
                <a:solidFill>
                  <a:srgbClr val="7F7F7F"/>
                </a:solidFill>
              </a:rPr>
              <a:t>consectetur</a:t>
            </a:r>
            <a:r>
              <a:rPr lang="es-ES" sz="2000" dirty="0">
                <a:solidFill>
                  <a:srgbClr val="7F7F7F"/>
                </a:solidFill>
              </a:rPr>
              <a:t> </a:t>
            </a:r>
            <a:r>
              <a:rPr lang="es-ES" sz="2000" dirty="0" err="1">
                <a:solidFill>
                  <a:srgbClr val="7F7F7F"/>
                </a:solidFill>
              </a:rPr>
              <a:t>adipiscing</a:t>
            </a:r>
            <a:r>
              <a:rPr lang="es-ES" sz="2000" dirty="0">
                <a:solidFill>
                  <a:srgbClr val="7F7F7F"/>
                </a:solidFill>
              </a:rPr>
              <a:t> </a:t>
            </a:r>
            <a:r>
              <a:rPr lang="es-ES" sz="2000" dirty="0" err="1">
                <a:solidFill>
                  <a:srgbClr val="7F7F7F"/>
                </a:solidFill>
              </a:rPr>
              <a:t>elit</a:t>
            </a:r>
            <a:r>
              <a:rPr lang="es-ES" sz="2000" dirty="0">
                <a:solidFill>
                  <a:srgbClr val="7F7F7F"/>
                </a:solidFill>
              </a:rPr>
              <a:t>. </a:t>
            </a:r>
            <a:r>
              <a:rPr lang="es-ES" sz="2000" dirty="0" err="1">
                <a:solidFill>
                  <a:srgbClr val="7F7F7F"/>
                </a:solidFill>
              </a:rPr>
              <a:t>Integer</a:t>
            </a:r>
            <a:r>
              <a:rPr lang="es-ES" sz="2000" dirty="0">
                <a:solidFill>
                  <a:srgbClr val="7F7F7F"/>
                </a:solidFill>
              </a:rPr>
              <a:t> et </a:t>
            </a:r>
            <a:r>
              <a:rPr lang="es-ES" sz="2000" dirty="0" err="1">
                <a:solidFill>
                  <a:srgbClr val="7F7F7F"/>
                </a:solidFill>
              </a:rPr>
              <a:t>faucibus</a:t>
            </a:r>
            <a:r>
              <a:rPr lang="es-ES" sz="2000" dirty="0">
                <a:solidFill>
                  <a:srgbClr val="7F7F7F"/>
                </a:solidFill>
              </a:rPr>
              <a:t> odio. Quisque et ante </a:t>
            </a:r>
            <a:r>
              <a:rPr lang="es-ES" sz="2000" dirty="0" err="1">
                <a:solidFill>
                  <a:srgbClr val="7F7F7F"/>
                </a:solidFill>
              </a:rPr>
              <a:t>eu</a:t>
            </a:r>
            <a:r>
              <a:rPr lang="es-ES" sz="2000" dirty="0">
                <a:solidFill>
                  <a:srgbClr val="7F7F7F"/>
                </a:solidFill>
              </a:rPr>
              <a:t> </a:t>
            </a:r>
            <a:r>
              <a:rPr lang="es-ES" sz="2000" dirty="0" err="1">
                <a:solidFill>
                  <a:srgbClr val="7F7F7F"/>
                </a:solidFill>
              </a:rPr>
              <a:t>ipsum</a:t>
            </a:r>
            <a:r>
              <a:rPr lang="es-ES" sz="2000" dirty="0">
                <a:solidFill>
                  <a:srgbClr val="7F7F7F"/>
                </a:solidFill>
              </a:rPr>
              <a:t> </a:t>
            </a:r>
            <a:r>
              <a:rPr lang="es-ES" sz="2000" dirty="0" err="1">
                <a:solidFill>
                  <a:srgbClr val="7F7F7F"/>
                </a:solidFill>
              </a:rPr>
              <a:t>dictum</a:t>
            </a:r>
            <a:r>
              <a:rPr lang="es-ES" sz="2000" dirty="0">
                <a:solidFill>
                  <a:srgbClr val="7F7F7F"/>
                </a:solidFill>
              </a:rPr>
              <a:t> </a:t>
            </a:r>
            <a:r>
              <a:rPr lang="es-ES" sz="2000" dirty="0" err="1">
                <a:solidFill>
                  <a:srgbClr val="7F7F7F"/>
                </a:solidFill>
              </a:rPr>
              <a:t>pretium</a:t>
            </a:r>
            <a:r>
              <a:rPr lang="es-ES" sz="2000" dirty="0">
                <a:solidFill>
                  <a:srgbClr val="7F7F7F"/>
                </a:solidFill>
              </a:rPr>
              <a:t> id </a:t>
            </a:r>
            <a:r>
              <a:rPr lang="es-ES" sz="2000" dirty="0" err="1">
                <a:solidFill>
                  <a:srgbClr val="7F7F7F"/>
                </a:solidFill>
              </a:rPr>
              <a:t>finibus</a:t>
            </a:r>
            <a:r>
              <a:rPr lang="es-ES" sz="2000" dirty="0">
                <a:solidFill>
                  <a:srgbClr val="7F7F7F"/>
                </a:solidFill>
              </a:rPr>
              <a:t> odio. </a:t>
            </a:r>
            <a:r>
              <a:rPr lang="es-ES" sz="2000" dirty="0" err="1">
                <a:solidFill>
                  <a:srgbClr val="7F7F7F"/>
                </a:solidFill>
              </a:rPr>
              <a:t>Donec</a:t>
            </a:r>
            <a:r>
              <a:rPr lang="es-ES" sz="2000" dirty="0">
                <a:solidFill>
                  <a:srgbClr val="7F7F7F"/>
                </a:solidFill>
              </a:rPr>
              <a:t> vitae </a:t>
            </a:r>
            <a:r>
              <a:rPr lang="es-ES" sz="2000" dirty="0" err="1">
                <a:solidFill>
                  <a:srgbClr val="7F7F7F"/>
                </a:solidFill>
              </a:rPr>
              <a:t>nibh</a:t>
            </a:r>
            <a:r>
              <a:rPr lang="es-ES" sz="2000" dirty="0">
                <a:solidFill>
                  <a:srgbClr val="7F7F7F"/>
                </a:solidFill>
              </a:rPr>
              <a:t> </a:t>
            </a:r>
            <a:r>
              <a:rPr lang="es-ES" sz="2000" dirty="0" err="1">
                <a:solidFill>
                  <a:srgbClr val="7F7F7F"/>
                </a:solidFill>
              </a:rPr>
              <a:t>semper</a:t>
            </a:r>
            <a:r>
              <a:rPr lang="es-ES" sz="2000" dirty="0">
                <a:solidFill>
                  <a:srgbClr val="7F7F7F"/>
                </a:solidFill>
              </a:rPr>
              <a:t> </a:t>
            </a:r>
            <a:r>
              <a:rPr lang="es-ES" sz="2000" dirty="0" err="1">
                <a:solidFill>
                  <a:srgbClr val="7F7F7F"/>
                </a:solidFill>
              </a:rPr>
              <a:t>est</a:t>
            </a:r>
            <a:r>
              <a:rPr lang="es-ES" sz="2000" dirty="0">
                <a:solidFill>
                  <a:srgbClr val="7F7F7F"/>
                </a:solidFill>
              </a:rPr>
              <a:t> </a:t>
            </a:r>
            <a:r>
              <a:rPr lang="es-ES" sz="2000" dirty="0" err="1">
                <a:solidFill>
                  <a:srgbClr val="7F7F7F"/>
                </a:solidFill>
              </a:rPr>
              <a:t>luctus</a:t>
            </a:r>
            <a:r>
              <a:rPr lang="es-ES" sz="2000" dirty="0">
                <a:solidFill>
                  <a:srgbClr val="7F7F7F"/>
                </a:solidFill>
              </a:rPr>
              <a:t> </a:t>
            </a:r>
            <a:r>
              <a:rPr lang="es-ES" sz="2000" dirty="0" err="1">
                <a:solidFill>
                  <a:srgbClr val="7F7F7F"/>
                </a:solidFill>
              </a:rPr>
              <a:t>vulputate</a:t>
            </a:r>
            <a:r>
              <a:rPr lang="es-ES" sz="2000" dirty="0">
                <a:solidFill>
                  <a:srgbClr val="7F7F7F"/>
                </a:solidFill>
              </a:rPr>
              <a:t>. </a:t>
            </a:r>
          </a:p>
        </p:txBody>
      </p:sp>
    </p:spTree>
    <p:extLst>
      <p:ext uri="{BB962C8B-B14F-4D97-AF65-F5344CB8AC3E}">
        <p14:creationId xmlns:p14="http://schemas.microsoft.com/office/powerpoint/2010/main" val="1483306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parador">
    <p:bg>
      <p:bgPr>
        <a:solidFill>
          <a:srgbClr val="0D3240"/>
        </a:solidFill>
        <a:effectLst/>
      </p:bgPr>
    </p:bg>
    <p:spTree>
      <p:nvGrpSpPr>
        <p:cNvPr id="1" name=""/>
        <p:cNvGrpSpPr/>
        <p:nvPr/>
      </p:nvGrpSpPr>
      <p:grpSpPr>
        <a:xfrm>
          <a:off x="0" y="0"/>
          <a:ext cx="0" cy="0"/>
          <a:chOff x="0" y="0"/>
          <a:chExt cx="0" cy="0"/>
        </a:xfrm>
      </p:grpSpPr>
      <p:pic>
        <p:nvPicPr>
          <p:cNvPr id="9" name="Gráfico 6">
            <a:extLst>
              <a:ext uri="{FF2B5EF4-FFF2-40B4-BE49-F238E27FC236}">
                <a16:creationId xmlns:a16="http://schemas.microsoft.com/office/drawing/2014/main" id="{EED147EE-E3C8-45A1-A7EA-4A18FF84C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826" y="5091090"/>
            <a:ext cx="6108174" cy="91951"/>
          </a:xfrm>
          <a:prstGeom prst="rect">
            <a:avLst/>
          </a:prstGeom>
        </p:spPr>
      </p:pic>
      <p:pic>
        <p:nvPicPr>
          <p:cNvPr id="11"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3" name="Google Shape;41;p33"/>
          <p:cNvSpPr txBox="1">
            <a:spLocks noGrp="1"/>
          </p:cNvSpPr>
          <p:nvPr>
            <p:ph type="body" idx="1" hasCustomPrompt="1"/>
          </p:nvPr>
        </p:nvSpPr>
        <p:spPr>
          <a:xfrm>
            <a:off x="2819400" y="2722909"/>
            <a:ext cx="8934496" cy="1484811"/>
          </a:xfrm>
          <a:prstGeom prst="rect">
            <a:avLst/>
          </a:prstGeom>
          <a:noFill/>
          <a:ln>
            <a:noFill/>
          </a:ln>
        </p:spPr>
        <p:txBody>
          <a:bodyPr spcFirstLastPara="1" wrap="square" lIns="91425" tIns="45700" rIns="91425" bIns="45700" anchor="t" anchorCtr="0">
            <a:noAutofit/>
          </a:bodyPr>
          <a:lstStyle>
            <a:lvl1pPr marL="76200" lvl="0" indent="0" algn="l">
              <a:lnSpc>
                <a:spcPct val="100000"/>
              </a:lnSpc>
              <a:spcBef>
                <a:spcPts val="480"/>
              </a:spcBef>
              <a:spcAft>
                <a:spcPts val="0"/>
              </a:spcAft>
              <a:buSzPts val="2400"/>
              <a:buNone/>
              <a:defRPr sz="8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SEPARADOR</a:t>
            </a:r>
            <a:endParaRPr dirty="0"/>
          </a:p>
        </p:txBody>
      </p:sp>
      <p:sp>
        <p:nvSpPr>
          <p:cNvPr id="5" name="CuadroTexto 4">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3965943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capitulemos">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RECAPITULEMOS</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762796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10"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REFERENCIAS</a:t>
            </a:r>
            <a:endParaRPr dirty="0"/>
          </a:p>
        </p:txBody>
      </p:sp>
      <p:sp>
        <p:nvSpPr>
          <p:cNvPr id="11" name="Google Shape;41;p33"/>
          <p:cNvSpPr txBox="1">
            <a:spLocks noGrp="1"/>
          </p:cNvSpPr>
          <p:nvPr>
            <p:ph type="body" idx="1"/>
          </p:nvPr>
        </p:nvSpPr>
        <p:spPr>
          <a:xfrm>
            <a:off x="2076994" y="2057401"/>
            <a:ext cx="9666016" cy="401682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12" name="Google Shape;41;p33"/>
          <p:cNvSpPr txBox="1">
            <a:spLocks noGrp="1"/>
          </p:cNvSpPr>
          <p:nvPr>
            <p:ph type="body" idx="12" hasCustomPrompt="1"/>
          </p:nvPr>
        </p:nvSpPr>
        <p:spPr>
          <a:xfrm>
            <a:off x="2076994" y="1370695"/>
            <a:ext cx="9666016" cy="556981"/>
          </a:xfrm>
          <a:prstGeom prst="rect">
            <a:avLst/>
          </a:prstGeom>
          <a:noFill/>
          <a:ln>
            <a:noFill/>
          </a:ln>
        </p:spPr>
        <p:txBody>
          <a:bodyPr spcFirstLastPara="1" wrap="square" lIns="91425" tIns="45700" rIns="91425" bIns="45700" anchor="t" anchorCtr="0">
            <a:normAutofit/>
          </a:bodyPr>
          <a:lstStyle>
            <a:lvl1pPr marL="76200" lvl="0" indent="0" algn="ctr">
              <a:lnSpc>
                <a:spcPct val="100000"/>
              </a:lnSpc>
              <a:spcBef>
                <a:spcPts val="480"/>
              </a:spcBef>
              <a:spcAft>
                <a:spcPts val="0"/>
              </a:spcAft>
              <a:buClr>
                <a:srgbClr val="009BAF"/>
              </a:buClr>
              <a:buSzPts val="2400"/>
              <a:buNone/>
              <a:defRPr sz="2500" b="0" i="1" baseline="0">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Material elaborado por: Daniel Correa – Paola Vallejo</a:t>
            </a:r>
            <a:endParaRPr dirty="0"/>
          </a:p>
        </p:txBody>
      </p:sp>
    </p:spTree>
    <p:extLst>
      <p:ext uri="{BB962C8B-B14F-4D97-AF65-F5344CB8AC3E}">
        <p14:creationId xmlns:p14="http://schemas.microsoft.com/office/powerpoint/2010/main" val="203040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rtada">
    <p:bg>
      <p:bgPr>
        <a:solidFill>
          <a:srgbClr val="7F7F7F">
            <a:alpha val="20000"/>
          </a:srgbClr>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tretch>
            <a:fillRect/>
          </a:stretch>
        </p:blipFill>
        <p:spPr>
          <a:xfrm>
            <a:off x="-1828592" y="-1689100"/>
            <a:ext cx="7648891" cy="6858000"/>
          </a:xfrm>
          <a:prstGeom prst="rect">
            <a:avLst/>
          </a:prstGeom>
        </p:spPr>
      </p:pic>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Mnecación</a:t>
            </a:r>
            <a:endParaRPr lang="es-CO" sz="900" dirty="0">
              <a:solidFill>
                <a:schemeClr val="bg1"/>
              </a:solidFill>
            </a:endParaRP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01" y="4055585"/>
            <a:ext cx="6108174" cy="91951"/>
          </a:xfrm>
          <a:prstGeom prst="rect">
            <a:avLst/>
          </a:prstGeom>
        </p:spPr>
      </p:pic>
    </p:spTree>
    <p:extLst>
      <p:ext uri="{BB962C8B-B14F-4D97-AF65-F5344CB8AC3E}">
        <p14:creationId xmlns:p14="http://schemas.microsoft.com/office/powerpoint/2010/main" val="775289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acias">
    <p:spTree>
      <p:nvGrpSpPr>
        <p:cNvPr id="1" name=""/>
        <p:cNvGrpSpPr/>
        <p:nvPr/>
      </p:nvGrpSpPr>
      <p:grpSpPr>
        <a:xfrm>
          <a:off x="0" y="0"/>
          <a:ext cx="0" cy="0"/>
          <a:chOff x="0" y="0"/>
          <a:chExt cx="0" cy="0"/>
        </a:xfrm>
      </p:grpSpPr>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Imagen 6" descr="Imagen que contiene coral, calle, animal, agua&#10;&#10;Descripción generada automáticamente">
            <a:extLst>
              <a:ext uri="{FF2B5EF4-FFF2-40B4-BE49-F238E27FC236}">
                <a16:creationId xmlns:a16="http://schemas.microsoft.com/office/drawing/2014/main" id="{A5F3A245-A1F9-4A5B-8A86-780845E9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1372829B-FCDA-43E4-9B63-B4AC88469ACE}"/>
              </a:ext>
            </a:extLst>
          </p:cNvPr>
          <p:cNvSpPr txBox="1"/>
          <p:nvPr/>
        </p:nvSpPr>
        <p:spPr>
          <a:xfrm>
            <a:off x="442914" y="4306260"/>
            <a:ext cx="5829300" cy="1569660"/>
          </a:xfrm>
          <a:prstGeom prst="rect">
            <a:avLst/>
          </a:prstGeom>
          <a:noFill/>
        </p:spPr>
        <p:txBody>
          <a:bodyPr wrap="square" rtlCol="0">
            <a:spAutoFit/>
          </a:bodyPr>
          <a:lstStyle/>
          <a:p>
            <a:r>
              <a:rPr lang="es-CO" sz="9600" b="1"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GRACIAS</a:t>
            </a:r>
          </a:p>
        </p:txBody>
      </p:sp>
      <p:sp>
        <p:nvSpPr>
          <p:cNvPr id="11" name="CuadroTexto 10">
            <a:extLst>
              <a:ext uri="{FF2B5EF4-FFF2-40B4-BE49-F238E27FC236}">
                <a16:creationId xmlns:a16="http://schemas.microsoft.com/office/drawing/2014/main" id="{FBE21F91-9CD8-45F8-8EE6-36309EE3AF6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
        <p:nvSpPr>
          <p:cNvPr id="12" name="Rectángulo 11">
            <a:extLst>
              <a:ext uri="{FF2B5EF4-FFF2-40B4-BE49-F238E27FC236}">
                <a16:creationId xmlns:a16="http://schemas.microsoft.com/office/drawing/2014/main" id="{0936407D-25E2-4917-A6B9-D0CDF493D1CA}"/>
              </a:ext>
            </a:extLst>
          </p:cNvPr>
          <p:cNvSpPr/>
          <p:nvPr/>
        </p:nvSpPr>
        <p:spPr>
          <a:xfrm>
            <a:off x="442914" y="4433865"/>
            <a:ext cx="5829300" cy="131445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6">
            <a:extLst>
              <a:ext uri="{FF2B5EF4-FFF2-40B4-BE49-F238E27FC236}">
                <a16:creationId xmlns:a16="http://schemas.microsoft.com/office/drawing/2014/main" id="{EED147EE-E3C8-45A1-A7EA-4A18FF84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26" y="5091090"/>
            <a:ext cx="6108174" cy="91951"/>
          </a:xfrm>
          <a:prstGeom prst="rect">
            <a:avLst/>
          </a:prstGeom>
        </p:spPr>
      </p:pic>
    </p:spTree>
    <p:extLst>
      <p:ext uri="{BB962C8B-B14F-4D97-AF65-F5344CB8AC3E}">
        <p14:creationId xmlns:p14="http://schemas.microsoft.com/office/powerpoint/2010/main" val="2414983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93361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Diapositiva de título">
    <p:spTree>
      <p:nvGrpSpPr>
        <p:cNvPr id="1" name="Shape 22"/>
        <p:cNvGrpSpPr/>
        <p:nvPr/>
      </p:nvGrpSpPr>
      <p:grpSpPr>
        <a:xfrm>
          <a:off x="0" y="0"/>
          <a:ext cx="0" cy="0"/>
          <a:chOff x="0" y="0"/>
          <a:chExt cx="0" cy="0"/>
        </a:xfrm>
      </p:grpSpPr>
      <p:sp>
        <p:nvSpPr>
          <p:cNvPr id="30" name="Google Shape;30;p31"/>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00"/>
              </a:spcBef>
              <a:spcAft>
                <a:spcPts val="0"/>
              </a:spcAft>
              <a:buSzPts val="2900"/>
              <a:buNone/>
              <a:defRPr sz="2000">
                <a:solidFill>
                  <a:schemeClr val="dk1"/>
                </a:solidFill>
                <a:latin typeface="Calibri"/>
                <a:ea typeface="Calibri"/>
                <a:cs typeface="Calibri"/>
                <a:sym typeface="Calibri"/>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32" name="Google Shape;32;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34013208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1724297" y="274321"/>
            <a:ext cx="10018713"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1724297" y="1410789"/>
            <a:ext cx="10018713" cy="4663440"/>
          </a:xfrm>
          <a:prstGeom prst="rect">
            <a:avLst/>
          </a:prstGeom>
          <a:noFill/>
          <a:ln>
            <a:noFill/>
          </a:ln>
        </p:spPr>
        <p:txBody>
          <a:bodyPr spcFirstLastPara="1" wrap="square" lIns="91425" tIns="45700" rIns="91425" bIns="45700" anchor="t" anchorCtr="0">
            <a:normAutofit/>
          </a:bodyPr>
          <a:lstStyle>
            <a:lvl1pPr marL="457200" lvl="0" indent="-449580" algn="l">
              <a:lnSpc>
                <a:spcPct val="100000"/>
              </a:lnSpc>
              <a:spcBef>
                <a:spcPts val="480"/>
              </a:spcBef>
              <a:spcAft>
                <a:spcPts val="0"/>
              </a:spcAft>
              <a:buSzPts val="3480"/>
              <a:buChar char="•"/>
              <a:defRPr>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8" name="Google Shape;38;p32"/>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1404850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Título y objetos">
  <p:cSld name="2_Título y objetos">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42" name="Google Shape;42;p33"/>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247354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1509948" y="583259"/>
            <a:ext cx="4923509" cy="724989"/>
          </a:xfrm>
        </p:spPr>
        <p:txBody>
          <a:bodyPr/>
          <a:lstStyle>
            <a:lvl1pPr algn="ctr">
              <a:defRPr sz="6000" b="1">
                <a:solidFill>
                  <a:srgbClr val="02C9B6"/>
                </a:solidFill>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1509947" y="1624765"/>
            <a:ext cx="10018713" cy="4440917"/>
          </a:xfrm>
          <a:prstGeom prst="rect">
            <a:avLst/>
          </a:prstGeom>
          <a:noFill/>
          <a:ln>
            <a:noFill/>
          </a:ln>
        </p:spPr>
        <p:txBody>
          <a:bodyPr spcFirstLastPara="1" wrap="square" lIns="91425" tIns="45700" rIns="91425" bIns="45700" anchor="t" anchorCtr="0">
            <a:normAutofit/>
          </a:bodyPr>
          <a:lstStyle>
            <a:lvl1pPr marL="521970" lvl="0" indent="-514350" algn="l">
              <a:lnSpc>
                <a:spcPct val="100000"/>
              </a:lnSpc>
              <a:spcBef>
                <a:spcPts val="480"/>
              </a:spcBef>
              <a:spcAft>
                <a:spcPts val="0"/>
              </a:spcAft>
              <a:buClr>
                <a:srgbClr val="02C9B6"/>
              </a:buClr>
              <a:buSzPts val="3480"/>
              <a:buFont typeface="+mj-lt"/>
              <a:buAutoNum type="arabicPeriod"/>
              <a:defRPr sz="3600">
                <a:solidFill>
                  <a:schemeClr val="bg1"/>
                </a:solidFill>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7190" y="899777"/>
            <a:ext cx="6108174" cy="91951"/>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173110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ma 1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1" name="Google Shape;44;p33"/>
          <p:cNvSpPr/>
          <p:nvPr/>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218065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97088"/>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8055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Django en Docker</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3805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ma 2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4;p33">
            <a:extLst>
              <a:ext uri="{FF2B5EF4-FFF2-40B4-BE49-F238E27FC236}">
                <a16:creationId xmlns:a16="http://schemas.microsoft.com/office/drawing/2014/main" id="{B2AA343D-1862-EB78-2769-F06D072EFEB4}"/>
              </a:ext>
            </a:extLst>
          </p:cNvPr>
          <p:cNvSpPr/>
          <p:nvPr userDrawn="1"/>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46;p33">
            <a:extLst>
              <a:ext uri="{FF2B5EF4-FFF2-40B4-BE49-F238E27FC236}">
                <a16:creationId xmlns:a16="http://schemas.microsoft.com/office/drawing/2014/main" id="{74A32D33-20DC-8864-98B0-E37836996612}"/>
              </a:ext>
            </a:extLst>
          </p:cNvPr>
          <p:cNvSpPr/>
          <p:nvPr userDrawn="1"/>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48;p33">
            <a:extLst>
              <a:ext uri="{FF2B5EF4-FFF2-40B4-BE49-F238E27FC236}">
                <a16:creationId xmlns:a16="http://schemas.microsoft.com/office/drawing/2014/main" id="{F252AB0C-2BD7-D461-1733-420FB8944B69}"/>
              </a:ext>
            </a:extLst>
          </p:cNvPr>
          <p:cNvSpPr/>
          <p:nvPr userDrawn="1"/>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43;p33">
            <a:extLst>
              <a:ext uri="{FF2B5EF4-FFF2-40B4-BE49-F238E27FC236}">
                <a16:creationId xmlns:a16="http://schemas.microsoft.com/office/drawing/2014/main" id="{0094DAC4-CB09-0EB0-4EE1-32AD475DDC7C}"/>
              </a:ext>
            </a:extLst>
          </p:cNvPr>
          <p:cNvSpPr/>
          <p:nvPr userDrawn="1"/>
        </p:nvSpPr>
        <p:spPr>
          <a:xfrm>
            <a:off x="0" y="218065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22" name="Google Shape;45;p33">
            <a:extLst>
              <a:ext uri="{FF2B5EF4-FFF2-40B4-BE49-F238E27FC236}">
                <a16:creationId xmlns:a16="http://schemas.microsoft.com/office/drawing/2014/main" id="{8923F225-B3E2-E585-8A90-050763DE27DC}"/>
              </a:ext>
            </a:extLst>
          </p:cNvPr>
          <p:cNvSpPr/>
          <p:nvPr userDrawn="1"/>
        </p:nvSpPr>
        <p:spPr>
          <a:xfrm>
            <a:off x="0" y="2997088"/>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a:t>
            </a:r>
            <a:endParaRPr sz="1400" b="0" i="0" u="none" strike="noStrike" cap="none" dirty="0">
              <a:solidFill>
                <a:srgbClr val="000000"/>
              </a:solidFill>
              <a:latin typeface="Arial"/>
              <a:ea typeface="Arial"/>
              <a:cs typeface="Arial"/>
              <a:sym typeface="Arial"/>
            </a:endParaRPr>
          </a:p>
        </p:txBody>
      </p:sp>
      <p:sp>
        <p:nvSpPr>
          <p:cNvPr id="23" name="Google Shape;47;p33">
            <a:extLst>
              <a:ext uri="{FF2B5EF4-FFF2-40B4-BE49-F238E27FC236}">
                <a16:creationId xmlns:a16="http://schemas.microsoft.com/office/drawing/2014/main" id="{3DD651A4-2590-2667-5B73-8D8C36E64B22}"/>
              </a:ext>
            </a:extLst>
          </p:cNvPr>
          <p:cNvSpPr/>
          <p:nvPr userDrawn="1"/>
        </p:nvSpPr>
        <p:spPr>
          <a:xfrm>
            <a:off x="0" y="38055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Django en Docker</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6303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0" y="-106456"/>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24" name="Google Shape;44;p33">
            <a:extLst>
              <a:ext uri="{FF2B5EF4-FFF2-40B4-BE49-F238E27FC236}">
                <a16:creationId xmlns:a16="http://schemas.microsoft.com/office/drawing/2014/main" id="{F7978256-3E14-96D8-8ADB-C91274A3A030}"/>
              </a:ext>
            </a:extLst>
          </p:cNvPr>
          <p:cNvSpPr/>
          <p:nvPr userDrawn="1"/>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6;p33">
            <a:extLst>
              <a:ext uri="{FF2B5EF4-FFF2-40B4-BE49-F238E27FC236}">
                <a16:creationId xmlns:a16="http://schemas.microsoft.com/office/drawing/2014/main" id="{A6E3E11F-43E6-A8FB-7A2F-8EFCE7D5FACB}"/>
              </a:ext>
            </a:extLst>
          </p:cNvPr>
          <p:cNvSpPr/>
          <p:nvPr userDrawn="1"/>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48;p33">
            <a:extLst>
              <a:ext uri="{FF2B5EF4-FFF2-40B4-BE49-F238E27FC236}">
                <a16:creationId xmlns:a16="http://schemas.microsoft.com/office/drawing/2014/main" id="{F7FFE019-0908-1C78-3362-0BC3EEF2F7A5}"/>
              </a:ext>
            </a:extLst>
          </p:cNvPr>
          <p:cNvSpPr/>
          <p:nvPr userDrawn="1"/>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3;p33">
            <a:extLst>
              <a:ext uri="{FF2B5EF4-FFF2-40B4-BE49-F238E27FC236}">
                <a16:creationId xmlns:a16="http://schemas.microsoft.com/office/drawing/2014/main" id="{C05C82B5-19E5-07B7-4F3D-D8F072601A0F}"/>
              </a:ext>
            </a:extLst>
          </p:cNvPr>
          <p:cNvSpPr/>
          <p:nvPr userDrawn="1"/>
        </p:nvSpPr>
        <p:spPr>
          <a:xfrm>
            <a:off x="0" y="218065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29" name="Google Shape;45;p33">
            <a:extLst>
              <a:ext uri="{FF2B5EF4-FFF2-40B4-BE49-F238E27FC236}">
                <a16:creationId xmlns:a16="http://schemas.microsoft.com/office/drawing/2014/main" id="{E82DB7F2-439C-7E6F-49F0-55938C5C865E}"/>
              </a:ext>
            </a:extLst>
          </p:cNvPr>
          <p:cNvSpPr/>
          <p:nvPr userDrawn="1"/>
        </p:nvSpPr>
        <p:spPr>
          <a:xfrm>
            <a:off x="0" y="2997088"/>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a:t>
            </a:r>
            <a:endParaRPr sz="1400" b="0" i="0" u="none" strike="noStrike" cap="none" dirty="0">
              <a:solidFill>
                <a:srgbClr val="000000"/>
              </a:solidFill>
              <a:latin typeface="Arial"/>
              <a:ea typeface="Arial"/>
              <a:cs typeface="Arial"/>
              <a:sym typeface="Arial"/>
            </a:endParaRPr>
          </a:p>
        </p:txBody>
      </p:sp>
      <p:sp>
        <p:nvSpPr>
          <p:cNvPr id="30" name="Google Shape;47;p33">
            <a:extLst>
              <a:ext uri="{FF2B5EF4-FFF2-40B4-BE49-F238E27FC236}">
                <a16:creationId xmlns:a16="http://schemas.microsoft.com/office/drawing/2014/main" id="{90CB03A8-CAEE-6C31-A944-383BB1AA0D83}"/>
              </a:ext>
            </a:extLst>
          </p:cNvPr>
          <p:cNvSpPr/>
          <p:nvPr userDrawn="1"/>
        </p:nvSpPr>
        <p:spPr>
          <a:xfrm>
            <a:off x="0" y="380553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Django en Docker</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453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24" name="Google Shape;44;p33">
            <a:extLst>
              <a:ext uri="{FF2B5EF4-FFF2-40B4-BE49-F238E27FC236}">
                <a16:creationId xmlns:a16="http://schemas.microsoft.com/office/drawing/2014/main" id="{F7978256-3E14-96D8-8ADB-C91274A3A030}"/>
              </a:ext>
            </a:extLst>
          </p:cNvPr>
          <p:cNvSpPr/>
          <p:nvPr userDrawn="1"/>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6;p33">
            <a:extLst>
              <a:ext uri="{FF2B5EF4-FFF2-40B4-BE49-F238E27FC236}">
                <a16:creationId xmlns:a16="http://schemas.microsoft.com/office/drawing/2014/main" id="{A6E3E11F-43E6-A8FB-7A2F-8EFCE7D5FACB}"/>
              </a:ext>
            </a:extLst>
          </p:cNvPr>
          <p:cNvSpPr/>
          <p:nvPr userDrawn="1"/>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48;p33">
            <a:extLst>
              <a:ext uri="{FF2B5EF4-FFF2-40B4-BE49-F238E27FC236}">
                <a16:creationId xmlns:a16="http://schemas.microsoft.com/office/drawing/2014/main" id="{F7FFE019-0908-1C78-3362-0BC3EEF2F7A5}"/>
              </a:ext>
            </a:extLst>
          </p:cNvPr>
          <p:cNvSpPr/>
          <p:nvPr userDrawn="1"/>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3;p33">
            <a:extLst>
              <a:ext uri="{FF2B5EF4-FFF2-40B4-BE49-F238E27FC236}">
                <a16:creationId xmlns:a16="http://schemas.microsoft.com/office/drawing/2014/main" id="{C05C82B5-19E5-07B7-4F3D-D8F072601A0F}"/>
              </a:ext>
            </a:extLst>
          </p:cNvPr>
          <p:cNvSpPr/>
          <p:nvPr userDrawn="1"/>
        </p:nvSpPr>
        <p:spPr>
          <a:xfrm>
            <a:off x="0" y="218065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29" name="Google Shape;45;p33">
            <a:extLst>
              <a:ext uri="{FF2B5EF4-FFF2-40B4-BE49-F238E27FC236}">
                <a16:creationId xmlns:a16="http://schemas.microsoft.com/office/drawing/2014/main" id="{E82DB7F2-439C-7E6F-49F0-55938C5C865E}"/>
              </a:ext>
            </a:extLst>
          </p:cNvPr>
          <p:cNvSpPr/>
          <p:nvPr userDrawn="1"/>
        </p:nvSpPr>
        <p:spPr>
          <a:xfrm>
            <a:off x="0" y="2997088"/>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a:t>
            </a:r>
            <a:endParaRPr sz="1400" b="0" i="0" u="none" strike="noStrike" cap="none" dirty="0">
              <a:solidFill>
                <a:srgbClr val="000000"/>
              </a:solidFill>
              <a:latin typeface="Arial"/>
              <a:ea typeface="Arial"/>
              <a:cs typeface="Arial"/>
              <a:sym typeface="Arial"/>
            </a:endParaRPr>
          </a:p>
        </p:txBody>
      </p:sp>
      <p:sp>
        <p:nvSpPr>
          <p:cNvPr id="30" name="Google Shape;47;p33">
            <a:extLst>
              <a:ext uri="{FF2B5EF4-FFF2-40B4-BE49-F238E27FC236}">
                <a16:creationId xmlns:a16="http://schemas.microsoft.com/office/drawing/2014/main" id="{90CB03A8-CAEE-6C31-A944-383BB1AA0D83}"/>
              </a:ext>
            </a:extLst>
          </p:cNvPr>
          <p:cNvSpPr/>
          <p:nvPr userDrawn="1"/>
        </p:nvSpPr>
        <p:spPr>
          <a:xfrm>
            <a:off x="0" y="38055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Laravel en Docker</a:t>
            </a:r>
            <a:endParaRPr lang="es-CO" sz="1400" b="0" i="0" u="none" strike="noStrike" cap="none" dirty="0">
              <a:solidFill>
                <a:srgbClr val="000000"/>
              </a:solidFill>
              <a:latin typeface="Arial"/>
              <a:ea typeface="Arial"/>
              <a:cs typeface="Arial"/>
              <a:sym typeface="Arial"/>
            </a:endParaRPr>
          </a:p>
        </p:txBody>
      </p:sp>
      <p:sp>
        <p:nvSpPr>
          <p:cNvPr id="31" name="Google Shape;48;p33">
            <a:extLst>
              <a:ext uri="{FF2B5EF4-FFF2-40B4-BE49-F238E27FC236}">
                <a16:creationId xmlns:a16="http://schemas.microsoft.com/office/drawing/2014/main" id="{9801FBB5-65CC-6269-F576-4C4675253B9B}"/>
              </a:ext>
            </a:extLst>
          </p:cNvPr>
          <p:cNvSpPr/>
          <p:nvPr userDrawn="1"/>
        </p:nvSpPr>
        <p:spPr>
          <a:xfrm>
            <a:off x="-11791" y="5264318"/>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47;p33">
            <a:extLst>
              <a:ext uri="{FF2B5EF4-FFF2-40B4-BE49-F238E27FC236}">
                <a16:creationId xmlns:a16="http://schemas.microsoft.com/office/drawing/2014/main" id="{B3139577-09CA-5771-BBE3-2A979AF28BD6}"/>
              </a:ext>
            </a:extLst>
          </p:cNvPr>
          <p:cNvSpPr/>
          <p:nvPr userDrawn="1"/>
        </p:nvSpPr>
        <p:spPr>
          <a:xfrm>
            <a:off x="-11791" y="4614439"/>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Bonus</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02523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a 4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2" name="Google Shape;44;p33">
            <a:extLst>
              <a:ext uri="{FF2B5EF4-FFF2-40B4-BE49-F238E27FC236}">
                <a16:creationId xmlns:a16="http://schemas.microsoft.com/office/drawing/2014/main" id="{33D3F32A-C25F-BAC5-7434-92DFCA28D038}"/>
              </a:ext>
            </a:extLst>
          </p:cNvPr>
          <p:cNvSpPr/>
          <p:nvPr userDrawn="1"/>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46;p33">
            <a:extLst>
              <a:ext uri="{FF2B5EF4-FFF2-40B4-BE49-F238E27FC236}">
                <a16:creationId xmlns:a16="http://schemas.microsoft.com/office/drawing/2014/main" id="{826A27DB-50C0-FF63-6213-CBFD968B3BD9}"/>
              </a:ext>
            </a:extLst>
          </p:cNvPr>
          <p:cNvSpPr/>
          <p:nvPr userDrawn="1"/>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Google Shape;48;p33">
            <a:extLst>
              <a:ext uri="{FF2B5EF4-FFF2-40B4-BE49-F238E27FC236}">
                <a16:creationId xmlns:a16="http://schemas.microsoft.com/office/drawing/2014/main" id="{464D6550-3F4D-ED27-4B80-7A5F0C28C8B5}"/>
              </a:ext>
            </a:extLst>
          </p:cNvPr>
          <p:cNvSpPr/>
          <p:nvPr userDrawn="1"/>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43;p33">
            <a:extLst>
              <a:ext uri="{FF2B5EF4-FFF2-40B4-BE49-F238E27FC236}">
                <a16:creationId xmlns:a16="http://schemas.microsoft.com/office/drawing/2014/main" id="{4900346C-81C8-9309-BB49-AC74A560E91A}"/>
              </a:ext>
            </a:extLst>
          </p:cNvPr>
          <p:cNvSpPr/>
          <p:nvPr userDrawn="1"/>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Databases</a:t>
            </a:r>
            <a:endParaRPr sz="1400" b="0" i="0" u="none" strike="noStrike" cap="none" dirty="0">
              <a:solidFill>
                <a:srgbClr val="000000"/>
              </a:solidFill>
              <a:latin typeface="Arial"/>
              <a:ea typeface="Arial"/>
              <a:cs typeface="Arial"/>
              <a:sym typeface="Arial"/>
            </a:endParaRPr>
          </a:p>
        </p:txBody>
      </p:sp>
      <p:sp>
        <p:nvSpPr>
          <p:cNvPr id="6" name="Google Shape;45;p33">
            <a:extLst>
              <a:ext uri="{FF2B5EF4-FFF2-40B4-BE49-F238E27FC236}">
                <a16:creationId xmlns:a16="http://schemas.microsoft.com/office/drawing/2014/main" id="{F7202863-CF5C-46BA-F704-967DC8988795}"/>
              </a:ext>
            </a:extLst>
          </p:cNvPr>
          <p:cNvSpPr/>
          <p:nvPr userDrawn="1"/>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Fakers</a:t>
            </a:r>
            <a:endParaRPr sz="1400" b="0" i="0" u="none" strike="noStrike" cap="none" dirty="0">
              <a:solidFill>
                <a:srgbClr val="000000"/>
              </a:solidFill>
              <a:latin typeface="Arial"/>
              <a:ea typeface="Arial"/>
              <a:cs typeface="Arial"/>
              <a:sym typeface="Arial"/>
            </a:endParaRPr>
          </a:p>
        </p:txBody>
      </p:sp>
      <p:sp>
        <p:nvSpPr>
          <p:cNvPr id="7" name="Google Shape;47;p33">
            <a:extLst>
              <a:ext uri="{FF2B5EF4-FFF2-40B4-BE49-F238E27FC236}">
                <a16:creationId xmlns:a16="http://schemas.microsoft.com/office/drawing/2014/main" id="{3F2BE1D7-7D98-4896-8DE0-F97074A4EB00}"/>
              </a:ext>
            </a:extLst>
          </p:cNvPr>
          <p:cNvSpPr/>
          <p:nvPr userDrawn="1"/>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Modelos</a:t>
            </a:r>
            <a:endParaRPr lang="es-CO" sz="1400" b="0" i="0" u="none" strike="noStrike" cap="none" dirty="0">
              <a:solidFill>
                <a:srgbClr val="000000"/>
              </a:solidFill>
              <a:latin typeface="Arial"/>
              <a:ea typeface="Arial"/>
              <a:cs typeface="Arial"/>
              <a:sym typeface="Arial"/>
            </a:endParaRPr>
          </a:p>
        </p:txBody>
      </p:sp>
      <p:sp>
        <p:nvSpPr>
          <p:cNvPr id="8" name="Google Shape;48;p33">
            <a:extLst>
              <a:ext uri="{FF2B5EF4-FFF2-40B4-BE49-F238E27FC236}">
                <a16:creationId xmlns:a16="http://schemas.microsoft.com/office/drawing/2014/main" id="{74BAB066-7C20-579D-5BAF-9E2F5B3D86FE}"/>
              </a:ext>
            </a:extLst>
          </p:cNvPr>
          <p:cNvSpPr/>
          <p:nvPr userDrawn="1"/>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Google Shape;47;p33">
            <a:extLst>
              <a:ext uri="{FF2B5EF4-FFF2-40B4-BE49-F238E27FC236}">
                <a16:creationId xmlns:a16="http://schemas.microsoft.com/office/drawing/2014/main" id="{DDF1CFB1-2EB3-083C-6AB3-835D5E52E6CA}"/>
              </a:ext>
            </a:extLst>
          </p:cNvPr>
          <p:cNvSpPr/>
          <p:nvPr userDrawn="1"/>
        </p:nvSpPr>
        <p:spPr>
          <a:xfrm>
            <a:off x="0" y="457821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Relaciones</a:t>
            </a:r>
          </a:p>
        </p:txBody>
      </p:sp>
    </p:spTree>
    <p:extLst>
      <p:ext uri="{BB962C8B-B14F-4D97-AF65-F5344CB8AC3E}">
        <p14:creationId xmlns:p14="http://schemas.microsoft.com/office/powerpoint/2010/main" val="258154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566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11598729" y="6492875"/>
            <a:ext cx="593271" cy="365125"/>
          </a:xfrm>
          <a:prstGeom prst="rect">
            <a:avLst/>
          </a:prstGeom>
        </p:spPr>
        <p:txBody>
          <a:bodyPr vert="horz" lIns="91440" tIns="45720" rIns="91440" bIns="45720" rtlCol="0" anchor="ctr"/>
          <a:lstStyle>
            <a:lvl1pPr algn="r">
              <a:defRPr sz="1200" b="1">
                <a:solidFill>
                  <a:schemeClr val="tx1"/>
                </a:solidFill>
              </a:defRPr>
            </a:lvl1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3797517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80" r:id="rId4"/>
    <p:sldLayoutId id="2147483681" r:id="rId5"/>
    <p:sldLayoutId id="2147483682" r:id="rId6"/>
    <p:sldLayoutId id="2147483704" r:id="rId7"/>
    <p:sldLayoutId id="2147483683" r:id="rId8"/>
    <p:sldLayoutId id="2147483684" r:id="rId9"/>
    <p:sldLayoutId id="2147483699" r:id="rId10"/>
    <p:sldLayoutId id="2147483700" r:id="rId11"/>
    <p:sldLayoutId id="2147483701" r:id="rId12"/>
    <p:sldLayoutId id="2147483702" r:id="rId13"/>
    <p:sldLayoutId id="2147483703"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6.png"/><Relationship Id="rId7" Type="http://schemas.openxmlformats.org/officeDocument/2006/relationships/diagramColors" Target="../diagrams/colors1.xml"/><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hub.docker.com/_/python"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docker-library/python/blob/7eed90893e798ce9882222e82643441bec892be5/3.12-rc/bullseye/Dockerfile" TargetMode="External"/><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hub.docker.com/_/debian"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hub.docker.com/_/scratch"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D6D600-EFF8-117E-3A24-1D0CF25071B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16365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7E3F32-1255-9BE4-D127-1A41DC2B9F63}"/>
              </a:ext>
            </a:extLst>
          </p:cNvPr>
          <p:cNvSpPr>
            <a:spLocks noGrp="1"/>
          </p:cNvSpPr>
          <p:nvPr>
            <p:ph type="title"/>
          </p:nvPr>
        </p:nvSpPr>
        <p:spPr/>
        <p:txBody>
          <a:bodyPr>
            <a:noAutofit/>
          </a:bodyPr>
          <a:lstStyle/>
          <a:p>
            <a:r>
              <a:rPr lang="es-CO" sz="3200" dirty="0"/>
              <a:t>Docker: cambio en la perspectiva de los servidores</a:t>
            </a:r>
          </a:p>
        </p:txBody>
      </p:sp>
      <p:sp>
        <p:nvSpPr>
          <p:cNvPr id="4" name="Marcador de número de diapositiva 3">
            <a:extLst>
              <a:ext uri="{FF2B5EF4-FFF2-40B4-BE49-F238E27FC236}">
                <a16:creationId xmlns:a16="http://schemas.microsoft.com/office/drawing/2014/main" id="{496DC0D4-E269-76C5-A852-EE86D7F6FC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10</a:t>
            </a:fld>
            <a:endParaRPr lang="es-CO" dirty="0"/>
          </a:p>
        </p:txBody>
      </p:sp>
      <p:pic>
        <p:nvPicPr>
          <p:cNvPr id="5" name="Marcador de contenido 5">
            <a:extLst>
              <a:ext uri="{FF2B5EF4-FFF2-40B4-BE49-F238E27FC236}">
                <a16:creationId xmlns:a16="http://schemas.microsoft.com/office/drawing/2014/main" id="{2BE4E037-3EA9-914F-D5BC-EC395BAF4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249" y="1982250"/>
            <a:ext cx="2009841" cy="3392219"/>
          </a:xfrm>
          <a:prstGeom prst="rect">
            <a:avLst/>
          </a:prstGeom>
          <a:noFill/>
          <a:ln>
            <a:noFill/>
          </a:ln>
        </p:spPr>
      </p:pic>
      <p:sp>
        <p:nvSpPr>
          <p:cNvPr id="6" name="Rectángulo 5">
            <a:extLst>
              <a:ext uri="{FF2B5EF4-FFF2-40B4-BE49-F238E27FC236}">
                <a16:creationId xmlns:a16="http://schemas.microsoft.com/office/drawing/2014/main" id="{21DF6F1F-1D25-42A3-100D-B58F936DB03D}"/>
              </a:ext>
            </a:extLst>
          </p:cNvPr>
          <p:cNvSpPr/>
          <p:nvPr/>
        </p:nvSpPr>
        <p:spPr>
          <a:xfrm>
            <a:off x="2191814" y="5577877"/>
            <a:ext cx="4326971" cy="101890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2000" b="1" dirty="0">
                <a:solidFill>
                  <a:schemeClr val="tx1"/>
                </a:solidFill>
                <a:latin typeface="Calibri" panose="020F0502020204030204" pitchFamily="34" charset="0"/>
                <a:cs typeface="Calibri" panose="020F0502020204030204" pitchFamily="34" charset="0"/>
              </a:rPr>
              <a:t>- A todo el mundo le gustan los gatitos</a:t>
            </a:r>
          </a:p>
          <a:p>
            <a:pPr algn="ctr"/>
            <a:r>
              <a:rPr lang="es-CO" sz="2000" b="1" dirty="0">
                <a:solidFill>
                  <a:schemeClr val="tx1"/>
                </a:solidFill>
                <a:latin typeface="Calibri" panose="020F0502020204030204" pitchFamily="34" charset="0"/>
                <a:cs typeface="Calibri" panose="020F0502020204030204" pitchFamily="34" charset="0"/>
              </a:rPr>
              <a:t>- Son únicos, le damos un nombre</a:t>
            </a:r>
          </a:p>
          <a:p>
            <a:pPr algn="ctr"/>
            <a:r>
              <a:rPr lang="es-CO" sz="2000" b="1" dirty="0">
                <a:solidFill>
                  <a:schemeClr val="tx1"/>
                </a:solidFill>
                <a:latin typeface="Calibri" panose="020F0502020204030204" pitchFamily="34" charset="0"/>
                <a:cs typeface="Calibri" panose="020F0502020204030204" pitchFamily="34" charset="0"/>
              </a:rPr>
              <a:t>- Los tratamos de manera especial</a:t>
            </a:r>
          </a:p>
        </p:txBody>
      </p:sp>
      <p:pic>
        <p:nvPicPr>
          <p:cNvPr id="7" name="Picture 2">
            <a:extLst>
              <a:ext uri="{FF2B5EF4-FFF2-40B4-BE49-F238E27FC236}">
                <a16:creationId xmlns:a16="http://schemas.microsoft.com/office/drawing/2014/main" id="{D145FDF5-7E32-0E5E-1832-40A54FE76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219" y="2172869"/>
            <a:ext cx="2512246" cy="251224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75A1144A-376B-B04D-3E78-46D3BD80F34A}"/>
              </a:ext>
            </a:extLst>
          </p:cNvPr>
          <p:cNvSpPr/>
          <p:nvPr/>
        </p:nvSpPr>
        <p:spPr>
          <a:xfrm>
            <a:off x="3658929" y="1238103"/>
            <a:ext cx="1452480" cy="54331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2000" b="1" dirty="0">
                <a:solidFill>
                  <a:schemeClr val="tx1"/>
                </a:solidFill>
                <a:latin typeface="Calibri" panose="020F0502020204030204" pitchFamily="34" charset="0"/>
                <a:cs typeface="Calibri" panose="020F0502020204030204" pitchFamily="34" charset="0"/>
              </a:rPr>
              <a:t>Gatitos</a:t>
            </a:r>
          </a:p>
        </p:txBody>
      </p:sp>
      <p:pic>
        <p:nvPicPr>
          <p:cNvPr id="9" name="Imagen 8">
            <a:extLst>
              <a:ext uri="{FF2B5EF4-FFF2-40B4-BE49-F238E27FC236}">
                <a16:creationId xmlns:a16="http://schemas.microsoft.com/office/drawing/2014/main" id="{929D53BD-B1F4-E96D-D1C3-E162A6D41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3005" y="2556300"/>
            <a:ext cx="3494993" cy="2621245"/>
          </a:xfrm>
          <a:prstGeom prst="rect">
            <a:avLst/>
          </a:prstGeom>
        </p:spPr>
      </p:pic>
      <p:sp>
        <p:nvSpPr>
          <p:cNvPr id="10" name="Rectángulo 9">
            <a:extLst>
              <a:ext uri="{FF2B5EF4-FFF2-40B4-BE49-F238E27FC236}">
                <a16:creationId xmlns:a16="http://schemas.microsoft.com/office/drawing/2014/main" id="{81FCEF80-27E3-049E-88B4-6CE8420B180E}"/>
              </a:ext>
            </a:extLst>
          </p:cNvPr>
          <p:cNvSpPr/>
          <p:nvPr/>
        </p:nvSpPr>
        <p:spPr>
          <a:xfrm>
            <a:off x="8204261" y="1235233"/>
            <a:ext cx="1452480" cy="543313"/>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2000" b="1" dirty="0">
                <a:solidFill>
                  <a:schemeClr val="tx1"/>
                </a:solidFill>
                <a:latin typeface="Calibri" panose="020F0502020204030204" pitchFamily="34" charset="0"/>
                <a:cs typeface="Calibri" panose="020F0502020204030204" pitchFamily="34" charset="0"/>
              </a:rPr>
              <a:t>Vacas</a:t>
            </a:r>
          </a:p>
        </p:txBody>
      </p:sp>
      <p:pic>
        <p:nvPicPr>
          <p:cNvPr id="11" name="Picture 2">
            <a:extLst>
              <a:ext uri="{FF2B5EF4-FFF2-40B4-BE49-F238E27FC236}">
                <a16:creationId xmlns:a16="http://schemas.microsoft.com/office/drawing/2014/main" id="{3021E9AD-C06D-8160-4E16-FB2FA14F7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378" y="2422237"/>
            <a:ext cx="2512246" cy="25122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8BA96A18-CFA5-3CBD-C6F9-C0C52E13F324}"/>
              </a:ext>
            </a:extLst>
          </p:cNvPr>
          <p:cNvSpPr/>
          <p:nvPr/>
        </p:nvSpPr>
        <p:spPr>
          <a:xfrm>
            <a:off x="6705600" y="5577877"/>
            <a:ext cx="4965290" cy="101890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2000" b="1" dirty="0">
                <a:solidFill>
                  <a:schemeClr val="tx1"/>
                </a:solidFill>
                <a:latin typeface="Calibri" panose="020F0502020204030204" pitchFamily="34" charset="0"/>
                <a:cs typeface="Calibri" panose="020F0502020204030204" pitchFamily="34" charset="0"/>
              </a:rPr>
              <a:t>- No les prestamos mucha atención</a:t>
            </a:r>
          </a:p>
          <a:p>
            <a:pPr algn="ctr"/>
            <a:r>
              <a:rPr lang="es-CO" sz="2000" b="1" dirty="0">
                <a:solidFill>
                  <a:schemeClr val="tx1"/>
                </a:solidFill>
                <a:latin typeface="Calibri" panose="020F0502020204030204" pitchFamily="34" charset="0"/>
                <a:cs typeface="Calibri" panose="020F0502020204030204" pitchFamily="34" charset="0"/>
              </a:rPr>
              <a:t>- No les damos nombres únicos</a:t>
            </a:r>
          </a:p>
          <a:p>
            <a:pPr algn="ctr"/>
            <a:r>
              <a:rPr lang="es-CO" sz="2000" b="1" dirty="0">
                <a:solidFill>
                  <a:schemeClr val="tx1"/>
                </a:solidFill>
                <a:latin typeface="Calibri" panose="020F0502020204030204" pitchFamily="34" charset="0"/>
                <a:cs typeface="Calibri" panose="020F0502020204030204" pitchFamily="34" charset="0"/>
              </a:rPr>
              <a:t>- Existen para satisfacer nuestras necesidades</a:t>
            </a:r>
          </a:p>
        </p:txBody>
      </p:sp>
    </p:spTree>
    <p:extLst>
      <p:ext uri="{BB962C8B-B14F-4D97-AF65-F5344CB8AC3E}">
        <p14:creationId xmlns:p14="http://schemas.microsoft.com/office/powerpoint/2010/main" val="160350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EF08388-EC05-9C7F-EC74-13C64EF02C87}"/>
              </a:ext>
            </a:extLst>
          </p:cNvPr>
          <p:cNvSpPr>
            <a:spLocks noGrp="1"/>
          </p:cNvSpPr>
          <p:nvPr>
            <p:ph type="body" idx="1"/>
          </p:nvPr>
        </p:nvSpPr>
        <p:spPr>
          <a:xfrm>
            <a:off x="2076994" y="452284"/>
            <a:ext cx="9666016" cy="3913239"/>
          </a:xfrm>
        </p:spPr>
        <p:txBody>
          <a:bodyPr>
            <a:normAutofit fontScale="77500" lnSpcReduction="20000"/>
          </a:bodyPr>
          <a:lstStyle/>
          <a:p>
            <a:r>
              <a:rPr lang="en-US" dirty="0"/>
              <a:t>The difference between traditional software deployment and Docker-based deployment is often expressed with an </a:t>
            </a:r>
            <a:r>
              <a:rPr lang="en-US" b="1" dirty="0"/>
              <a:t>analogy of kittens and cattle</a:t>
            </a:r>
            <a:r>
              <a:rPr lang="en-US" dirty="0"/>
              <a:t>.</a:t>
            </a:r>
          </a:p>
          <a:p>
            <a:endParaRPr lang="en-US" dirty="0"/>
          </a:p>
          <a:p>
            <a:r>
              <a:rPr lang="en-US" dirty="0"/>
              <a:t>Everybody likes kittens. Kittens are unique. Each has its own name and needs special treatment. Kittens are treated with emotion. We cry when they die. On the contrary, cattle exist only to satisfy our needs. Even the form cattle is singular since it's just a pack of animals treated together. No naming, no uniqueness. Surely, they are unique (the same as each server is unique), but it is irrelevant. </a:t>
            </a:r>
          </a:p>
          <a:p>
            <a:endParaRPr lang="en-US" dirty="0"/>
          </a:p>
          <a:p>
            <a:r>
              <a:rPr lang="en-US" dirty="0"/>
              <a:t>This is why the most straightforward explanation of</a:t>
            </a:r>
            <a:r>
              <a:rPr lang="en-US" b="1" dirty="0"/>
              <a:t> the idea behind Docker is Treat your servers like cattle, not pets</a:t>
            </a:r>
            <a:r>
              <a:rPr lang="en-US" dirty="0"/>
              <a:t>.</a:t>
            </a:r>
          </a:p>
          <a:p>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11</a:t>
            </a:fld>
            <a:endParaRPr lang="es-CO"/>
          </a:p>
        </p:txBody>
      </p:sp>
      <p:pic>
        <p:nvPicPr>
          <p:cNvPr id="2" name="Imagen 1">
            <a:extLst>
              <a:ext uri="{FF2B5EF4-FFF2-40B4-BE49-F238E27FC236}">
                <a16:creationId xmlns:a16="http://schemas.microsoft.com/office/drawing/2014/main" id="{91AEA01C-B4F6-55E6-36FD-BFB123A3E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7640" y="4414682"/>
            <a:ext cx="2156532" cy="1617399"/>
          </a:xfrm>
          <a:prstGeom prst="rect">
            <a:avLst/>
          </a:prstGeom>
        </p:spPr>
      </p:pic>
      <p:pic>
        <p:nvPicPr>
          <p:cNvPr id="3" name="Imagen 2" descr="Imagen que contiene computadora, caja, tabla&#10;&#10;Descripción generada automáticamente">
            <a:extLst>
              <a:ext uri="{FF2B5EF4-FFF2-40B4-BE49-F238E27FC236}">
                <a16:creationId xmlns:a16="http://schemas.microsoft.com/office/drawing/2014/main" id="{85A9469D-A566-1E93-968F-C1634A842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028" y="4496048"/>
            <a:ext cx="1126114" cy="1617399"/>
          </a:xfrm>
          <a:prstGeom prst="rect">
            <a:avLst/>
          </a:prstGeom>
        </p:spPr>
      </p:pic>
      <p:pic>
        <p:nvPicPr>
          <p:cNvPr id="7" name="Imagen 6" descr="Imagen que contiene dibujo&#10;&#10;Descripción generada automáticamente">
            <a:extLst>
              <a:ext uri="{FF2B5EF4-FFF2-40B4-BE49-F238E27FC236}">
                <a16:creationId xmlns:a16="http://schemas.microsoft.com/office/drawing/2014/main" id="{F8D3D259-71EA-D3F4-AE33-3074772B8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323" y="5028923"/>
            <a:ext cx="850004" cy="580450"/>
          </a:xfrm>
          <a:prstGeom prst="rect">
            <a:avLst/>
          </a:prstGeom>
        </p:spPr>
      </p:pic>
      <p:sp>
        <p:nvSpPr>
          <p:cNvPr id="8" name="CuadroTexto 7">
            <a:extLst>
              <a:ext uri="{FF2B5EF4-FFF2-40B4-BE49-F238E27FC236}">
                <a16:creationId xmlns:a16="http://schemas.microsoft.com/office/drawing/2014/main" id="{F0243407-6FC1-ADE2-1EFD-B13B4EAC258A}"/>
              </a:ext>
            </a:extLst>
          </p:cNvPr>
          <p:cNvSpPr txBox="1"/>
          <p:nvPr/>
        </p:nvSpPr>
        <p:spPr>
          <a:xfrm>
            <a:off x="3067665" y="6425380"/>
            <a:ext cx="8465574"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CO" sz="1600" dirty="0" err="1"/>
              <a:t>Leszko</a:t>
            </a:r>
            <a:r>
              <a:rPr lang="es-CO" sz="1600" dirty="0"/>
              <a:t>, R. (2019). </a:t>
            </a:r>
            <a:r>
              <a:rPr lang="es-CO" sz="1600" dirty="0" err="1"/>
              <a:t>Continuous</a:t>
            </a:r>
            <a:r>
              <a:rPr lang="es-CO" sz="1600" dirty="0"/>
              <a:t> </a:t>
            </a:r>
            <a:r>
              <a:rPr lang="es-CO" sz="1600" dirty="0" err="1"/>
              <a:t>Delivery</a:t>
            </a:r>
            <a:r>
              <a:rPr lang="es-CO" sz="1600" dirty="0"/>
              <a:t> </a:t>
            </a:r>
            <a:r>
              <a:rPr lang="es-CO" sz="1600" dirty="0" err="1"/>
              <a:t>with</a:t>
            </a:r>
            <a:r>
              <a:rPr lang="es-CO" sz="1600" dirty="0"/>
              <a:t> Docker and Jenkins. </a:t>
            </a:r>
            <a:r>
              <a:rPr lang="es-CO" sz="1600" dirty="0" err="1"/>
              <a:t>Second</a:t>
            </a:r>
            <a:r>
              <a:rPr lang="es-CO" sz="1600" dirty="0"/>
              <a:t> </a:t>
            </a:r>
            <a:r>
              <a:rPr lang="es-CO" sz="1600" dirty="0" err="1"/>
              <a:t>Edition</a:t>
            </a:r>
            <a:r>
              <a:rPr lang="es-CO" sz="1600" dirty="0"/>
              <a:t>. </a:t>
            </a:r>
            <a:r>
              <a:rPr lang="es-CO" sz="1600" dirty="0" err="1"/>
              <a:t>Packt</a:t>
            </a:r>
            <a:r>
              <a:rPr lang="es-CO" sz="1600" dirty="0"/>
              <a:t> Publishing Ltd.</a:t>
            </a:r>
          </a:p>
        </p:txBody>
      </p:sp>
    </p:spTree>
    <p:extLst>
      <p:ext uri="{BB962C8B-B14F-4D97-AF65-F5344CB8AC3E}">
        <p14:creationId xmlns:p14="http://schemas.microsoft.com/office/powerpoint/2010/main" val="16000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E781FB-4855-ED4A-410D-E66D3550A4E4}"/>
              </a:ext>
            </a:extLst>
          </p:cNvPr>
          <p:cNvSpPr>
            <a:spLocks noGrp="1"/>
          </p:cNvSpPr>
          <p:nvPr>
            <p:ph type="title"/>
          </p:nvPr>
        </p:nvSpPr>
        <p:spPr/>
        <p:txBody>
          <a:bodyPr/>
          <a:lstStyle/>
          <a:p>
            <a:r>
              <a:rPr lang="es-CO" dirty="0"/>
              <a:t>Docker </a:t>
            </a:r>
            <a:r>
              <a:rPr lang="es-CO" dirty="0" err="1"/>
              <a:t>commands</a:t>
            </a:r>
            <a:endParaRPr lang="es-CO" dirty="0"/>
          </a:p>
        </p:txBody>
      </p:sp>
      <p:sp>
        <p:nvSpPr>
          <p:cNvPr id="3" name="Marcador de texto 2">
            <a:extLst>
              <a:ext uri="{FF2B5EF4-FFF2-40B4-BE49-F238E27FC236}">
                <a16:creationId xmlns:a16="http://schemas.microsoft.com/office/drawing/2014/main" id="{248A2C20-C5E2-FF52-0C50-716144A6DF93}"/>
              </a:ext>
            </a:extLst>
          </p:cNvPr>
          <p:cNvSpPr>
            <a:spLocks noGrp="1"/>
          </p:cNvSpPr>
          <p:nvPr>
            <p:ph type="body" idx="1"/>
          </p:nvPr>
        </p:nvSpPr>
        <p:spPr/>
        <p:txBody>
          <a:bodyPr>
            <a:normAutofit/>
          </a:bodyPr>
          <a:lstStyle/>
          <a:p>
            <a:pPr algn="just"/>
            <a:r>
              <a:rPr lang="en-US" sz="2200" dirty="0"/>
              <a:t>The number of </a:t>
            </a:r>
            <a:r>
              <a:rPr lang="en-US" sz="2200" b="1" dirty="0"/>
              <a:t>commands</a:t>
            </a:r>
            <a:r>
              <a:rPr lang="en-US" sz="2200" dirty="0"/>
              <a:t> and associated options have been increasing with each new release of Docker.</a:t>
            </a:r>
          </a:p>
          <a:p>
            <a:pPr algn="just"/>
            <a:endParaRPr lang="en-US" sz="2200" dirty="0"/>
          </a:p>
          <a:p>
            <a:pPr algn="just"/>
            <a:r>
              <a:rPr lang="en-US" sz="2200" dirty="0"/>
              <a:t>So, with the release of Docker version 1.13 the CLI commands have been divided into management functional </a:t>
            </a:r>
            <a:r>
              <a:rPr lang="en-US" sz="2200" b="1" dirty="0"/>
              <a:t>groups</a:t>
            </a:r>
            <a:r>
              <a:rPr lang="en-US" sz="2200" dirty="0"/>
              <a:t>. For example, there is now a container management group of commands, and an image management group of commands. </a:t>
            </a:r>
          </a:p>
          <a:p>
            <a:pPr algn="just"/>
            <a:endParaRPr lang="en-US" sz="2200" dirty="0"/>
          </a:p>
          <a:p>
            <a:pPr algn="just"/>
            <a:r>
              <a:rPr lang="en-US" sz="2200" dirty="0"/>
              <a:t>Let’s take a look of some of those group of commands, including:</a:t>
            </a:r>
          </a:p>
          <a:p>
            <a:pPr lvl="1" algn="just">
              <a:buClr>
                <a:srgbClr val="009BAF"/>
              </a:buClr>
            </a:pPr>
            <a:r>
              <a:rPr lang="en-US" sz="2000" dirty="0"/>
              <a:t>container</a:t>
            </a:r>
          </a:p>
          <a:p>
            <a:pPr lvl="1" algn="just">
              <a:buClr>
                <a:srgbClr val="009BAF"/>
              </a:buClr>
            </a:pPr>
            <a:r>
              <a:rPr lang="en-US" sz="2000" dirty="0"/>
              <a:t>image</a:t>
            </a:r>
          </a:p>
          <a:p>
            <a:pPr lvl="1" algn="just">
              <a:buClr>
                <a:srgbClr val="009BAF"/>
              </a:buClr>
            </a:pPr>
            <a:r>
              <a:rPr lang="en-US" sz="2000" dirty="0"/>
              <a:t>volume</a:t>
            </a:r>
          </a:p>
        </p:txBody>
      </p:sp>
      <p:sp>
        <p:nvSpPr>
          <p:cNvPr id="4" name="Marcador de número de diapositiva 3">
            <a:extLst>
              <a:ext uri="{FF2B5EF4-FFF2-40B4-BE49-F238E27FC236}">
                <a16:creationId xmlns:a16="http://schemas.microsoft.com/office/drawing/2014/main" id="{C2674153-DFBB-1D2D-4E42-08CF1DB4C3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12</a:t>
            </a:fld>
            <a:endParaRPr lang="es-CO"/>
          </a:p>
        </p:txBody>
      </p:sp>
    </p:spTree>
    <p:extLst>
      <p:ext uri="{BB962C8B-B14F-4D97-AF65-F5344CB8AC3E}">
        <p14:creationId xmlns:p14="http://schemas.microsoft.com/office/powerpoint/2010/main" val="384330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9E6609-81E9-8569-C4B7-68B7C634D5AE}"/>
              </a:ext>
            </a:extLst>
          </p:cNvPr>
          <p:cNvSpPr>
            <a:spLocks noGrp="1"/>
          </p:cNvSpPr>
          <p:nvPr>
            <p:ph type="title"/>
          </p:nvPr>
        </p:nvSpPr>
        <p:spPr/>
        <p:txBody>
          <a:bodyPr/>
          <a:lstStyle/>
          <a:p>
            <a:r>
              <a:rPr lang="es-CO" dirty="0"/>
              <a:t>Docker </a:t>
            </a:r>
            <a:r>
              <a:rPr lang="es-CO" dirty="0" err="1"/>
              <a:t>architecture</a:t>
            </a:r>
            <a:endParaRPr lang="es-CO" dirty="0"/>
          </a:p>
        </p:txBody>
      </p:sp>
      <p:sp>
        <p:nvSpPr>
          <p:cNvPr id="4" name="Marcador de número de diapositiva 3">
            <a:extLst>
              <a:ext uri="{FF2B5EF4-FFF2-40B4-BE49-F238E27FC236}">
                <a16:creationId xmlns:a16="http://schemas.microsoft.com/office/drawing/2014/main" id="{20D4F80A-4399-1435-A55D-8066309A73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13</a:t>
            </a:fld>
            <a:endParaRPr lang="es-CO"/>
          </a:p>
        </p:txBody>
      </p:sp>
      <p:pic>
        <p:nvPicPr>
          <p:cNvPr id="5" name="Marcador de contenido 7" descr="Captura de pantalla de un celular con la imagen de una caricatura&#10;&#10;Descripción generada automáticamente">
            <a:extLst>
              <a:ext uri="{FF2B5EF4-FFF2-40B4-BE49-F238E27FC236}">
                <a16:creationId xmlns:a16="http://schemas.microsoft.com/office/drawing/2014/main" id="{A33FB5C7-9CC7-3973-7A64-473E67687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029" y="1519774"/>
            <a:ext cx="8919129" cy="4662487"/>
          </a:xfrm>
          <a:prstGeom prst="rect">
            <a:avLst/>
          </a:prstGeom>
          <a:noFill/>
          <a:ln>
            <a:noFill/>
          </a:ln>
        </p:spPr>
      </p:pic>
    </p:spTree>
    <p:extLst>
      <p:ext uri="{BB962C8B-B14F-4D97-AF65-F5344CB8AC3E}">
        <p14:creationId xmlns:p14="http://schemas.microsoft.com/office/powerpoint/2010/main" val="28234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5ECEF-C6F7-F6BE-17E7-B89C9767C8F1}"/>
              </a:ext>
            </a:extLst>
          </p:cNvPr>
          <p:cNvSpPr>
            <a:spLocks noGrp="1"/>
          </p:cNvSpPr>
          <p:nvPr>
            <p:ph type="title"/>
          </p:nvPr>
        </p:nvSpPr>
        <p:spPr/>
        <p:txBody>
          <a:bodyPr/>
          <a:lstStyle/>
          <a:p>
            <a:r>
              <a:rPr lang="es-CO" dirty="0"/>
              <a:t>Docker container </a:t>
            </a:r>
            <a:r>
              <a:rPr lang="es-CO" dirty="0" err="1"/>
              <a:t>commands</a:t>
            </a:r>
            <a:endParaRPr lang="es-CO" dirty="0"/>
          </a:p>
        </p:txBody>
      </p:sp>
      <p:sp>
        <p:nvSpPr>
          <p:cNvPr id="4" name="Marcador de número de diapositiva 3">
            <a:extLst>
              <a:ext uri="{FF2B5EF4-FFF2-40B4-BE49-F238E27FC236}">
                <a16:creationId xmlns:a16="http://schemas.microsoft.com/office/drawing/2014/main" id="{5552E5A3-4524-53D3-A9CF-35FB793AB1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14</a:t>
            </a:fld>
            <a:endParaRPr lang="es-CO"/>
          </a:p>
        </p:txBody>
      </p:sp>
      <p:pic>
        <p:nvPicPr>
          <p:cNvPr id="5" name="Imagen 4">
            <a:extLst>
              <a:ext uri="{FF2B5EF4-FFF2-40B4-BE49-F238E27FC236}">
                <a16:creationId xmlns:a16="http://schemas.microsoft.com/office/drawing/2014/main" id="{E247D65B-1830-825A-9952-B2612C72E8B4}"/>
              </a:ext>
            </a:extLst>
          </p:cNvPr>
          <p:cNvPicPr>
            <a:picLocks noChangeAspect="1"/>
          </p:cNvPicPr>
          <p:nvPr/>
        </p:nvPicPr>
        <p:blipFill>
          <a:blip r:embed="rId2"/>
          <a:stretch>
            <a:fillRect/>
          </a:stretch>
        </p:blipFill>
        <p:spPr>
          <a:xfrm>
            <a:off x="3177682" y="1240971"/>
            <a:ext cx="7703627" cy="51872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627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9C260DEF-49CF-527F-3DB1-6F0364D56221}"/>
              </a:ext>
            </a:extLst>
          </p:cNvPr>
          <p:cNvPicPr>
            <a:picLocks noChangeAspect="1"/>
          </p:cNvPicPr>
          <p:nvPr/>
        </p:nvPicPr>
        <p:blipFill>
          <a:blip r:embed="rId2"/>
          <a:stretch>
            <a:fillRect/>
          </a:stretch>
        </p:blipFill>
        <p:spPr>
          <a:xfrm>
            <a:off x="1991075" y="1829909"/>
            <a:ext cx="6955568" cy="4707517"/>
          </a:xfrm>
          <a:prstGeom prst="rect">
            <a:avLst/>
          </a:prstGeom>
        </p:spPr>
      </p:pic>
      <p:sp>
        <p:nvSpPr>
          <p:cNvPr id="2" name="Título 1">
            <a:extLst>
              <a:ext uri="{FF2B5EF4-FFF2-40B4-BE49-F238E27FC236}">
                <a16:creationId xmlns:a16="http://schemas.microsoft.com/office/drawing/2014/main" id="{302338D3-16EF-16A9-C309-89151B627F08}"/>
              </a:ext>
            </a:extLst>
          </p:cNvPr>
          <p:cNvSpPr>
            <a:spLocks noGrp="1"/>
          </p:cNvSpPr>
          <p:nvPr>
            <p:ph type="title"/>
          </p:nvPr>
        </p:nvSpPr>
        <p:spPr/>
        <p:txBody>
          <a:bodyPr/>
          <a:lstStyle/>
          <a:p>
            <a:r>
              <a:rPr lang="en-US" dirty="0"/>
              <a:t>Docker container run</a:t>
            </a:r>
            <a:endParaRPr lang="es-CO" dirty="0"/>
          </a:p>
        </p:txBody>
      </p:sp>
      <p:sp>
        <p:nvSpPr>
          <p:cNvPr id="3" name="Marcador de texto 2">
            <a:extLst>
              <a:ext uri="{FF2B5EF4-FFF2-40B4-BE49-F238E27FC236}">
                <a16:creationId xmlns:a16="http://schemas.microsoft.com/office/drawing/2014/main" id="{BCB97465-9427-F601-77C7-9AE1E6C50E67}"/>
              </a:ext>
            </a:extLst>
          </p:cNvPr>
          <p:cNvSpPr>
            <a:spLocks noGrp="1"/>
          </p:cNvSpPr>
          <p:nvPr>
            <p:ph type="body" idx="1"/>
          </p:nvPr>
        </p:nvSpPr>
        <p:spPr>
          <a:xfrm>
            <a:off x="2076994" y="1187356"/>
            <a:ext cx="9666016" cy="762140"/>
          </a:xfrm>
        </p:spPr>
        <p:txBody>
          <a:bodyPr/>
          <a:lstStyle/>
          <a:p>
            <a:pPr marL="76200" indent="0">
              <a:buNone/>
            </a:pPr>
            <a:r>
              <a:rPr lang="es-CO" sz="2400" i="1" dirty="0" err="1"/>
              <a:t>docker</a:t>
            </a:r>
            <a:r>
              <a:rPr lang="es-CO" sz="2400" i="1" dirty="0"/>
              <a:t> container run </a:t>
            </a:r>
            <a:r>
              <a:rPr lang="es-CO" sz="2400" i="1" dirty="0" err="1"/>
              <a:t>hello-world</a:t>
            </a:r>
            <a:endParaRPr lang="es-CO" sz="2400" i="1" dirty="0"/>
          </a:p>
          <a:p>
            <a:endParaRPr lang="es-CO" dirty="0"/>
          </a:p>
        </p:txBody>
      </p:sp>
      <p:sp>
        <p:nvSpPr>
          <p:cNvPr id="4" name="Marcador de número de diapositiva 3">
            <a:extLst>
              <a:ext uri="{FF2B5EF4-FFF2-40B4-BE49-F238E27FC236}">
                <a16:creationId xmlns:a16="http://schemas.microsoft.com/office/drawing/2014/main" id="{7B381000-9D2D-EA9D-6448-80BC5BFD05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15</a:t>
            </a:fld>
            <a:endParaRPr lang="es-CO"/>
          </a:p>
        </p:txBody>
      </p:sp>
      <p:sp>
        <p:nvSpPr>
          <p:cNvPr id="6" name="Rectángulo 5">
            <a:extLst>
              <a:ext uri="{FF2B5EF4-FFF2-40B4-BE49-F238E27FC236}">
                <a16:creationId xmlns:a16="http://schemas.microsoft.com/office/drawing/2014/main" id="{557DA758-CEDF-3ED2-0329-964F45B5026F}"/>
              </a:ext>
            </a:extLst>
          </p:cNvPr>
          <p:cNvSpPr/>
          <p:nvPr/>
        </p:nvSpPr>
        <p:spPr>
          <a:xfrm>
            <a:off x="9096669" y="2578762"/>
            <a:ext cx="2792739" cy="306495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err="1">
                <a:solidFill>
                  <a:schemeClr val="tx1"/>
                </a:solidFill>
                <a:latin typeface="Calibri" panose="020F0502020204030204" pitchFamily="34" charset="0"/>
                <a:cs typeface="Calibri" panose="020F0502020204030204" pitchFamily="34" charset="0"/>
              </a:rPr>
              <a:t>This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command</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will</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search</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i="1" dirty="0" err="1">
                <a:solidFill>
                  <a:schemeClr val="tx1"/>
                </a:solidFill>
                <a:latin typeface="Calibri" panose="020F0502020204030204" pitchFamily="34" charset="0"/>
                <a:cs typeface="Calibri" panose="020F0502020204030204" pitchFamily="34" charset="0"/>
              </a:rPr>
              <a:t>hello-world</a:t>
            </a:r>
            <a:r>
              <a:rPr lang="es-CO" b="1" i="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local container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 cache. </a:t>
            </a:r>
            <a:r>
              <a:rPr lang="es-CO" b="1" dirty="0" err="1">
                <a:solidFill>
                  <a:schemeClr val="tx1"/>
                </a:solidFill>
                <a:latin typeface="Calibri" panose="020F0502020204030204" pitchFamily="34" charset="0"/>
                <a:cs typeface="Calibri" panose="020F0502020204030204" pitchFamily="34" charset="0"/>
              </a:rPr>
              <a:t>If</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not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found</a:t>
            </a:r>
            <a:r>
              <a:rPr lang="es-CO" b="1" dirty="0">
                <a:solidFill>
                  <a:schemeClr val="tx1"/>
                </a:solidFill>
                <a:latin typeface="Calibri" panose="020F0502020204030204" pitchFamily="34" charset="0"/>
                <a:cs typeface="Calibri" panose="020F0502020204030204" pitchFamily="34" charset="0"/>
              </a:rPr>
              <a:t> in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cache, Docker </a:t>
            </a:r>
            <a:r>
              <a:rPr lang="es-CO" b="1" dirty="0" err="1">
                <a:solidFill>
                  <a:schemeClr val="tx1"/>
                </a:solidFill>
                <a:latin typeface="Calibri" panose="020F0502020204030204" pitchFamily="34" charset="0"/>
                <a:cs typeface="Calibri" panose="020F0502020204030204" pitchFamily="34" charset="0"/>
              </a:rPr>
              <a:t>will</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reach</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out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to</a:t>
            </a:r>
            <a:r>
              <a:rPr lang="es-CO" b="1" dirty="0">
                <a:solidFill>
                  <a:schemeClr val="tx1"/>
                </a:solidFill>
                <a:latin typeface="Calibri" panose="020F0502020204030204" pitchFamily="34" charset="0"/>
                <a:cs typeface="Calibri" panose="020F0502020204030204" pitchFamily="34" charset="0"/>
              </a:rPr>
              <a:t> a Docker </a:t>
            </a:r>
            <a:r>
              <a:rPr lang="es-CO" b="1" dirty="0" err="1">
                <a:solidFill>
                  <a:schemeClr val="tx1"/>
                </a:solidFill>
                <a:latin typeface="Calibri" panose="020F0502020204030204" pitchFamily="34" charset="0"/>
                <a:cs typeface="Calibri" panose="020F0502020204030204" pitchFamily="34" charset="0"/>
              </a:rPr>
              <a:t>registry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to</a:t>
            </a:r>
            <a:r>
              <a:rPr lang="es-CO" b="1" dirty="0">
                <a:solidFill>
                  <a:schemeClr val="tx1"/>
                </a:solidFill>
                <a:latin typeface="Calibri" panose="020F0502020204030204" pitchFamily="34" charset="0"/>
                <a:cs typeface="Calibri" panose="020F0502020204030204" pitchFamily="34" charset="0"/>
              </a:rPr>
              <a:t> try </a:t>
            </a:r>
            <a:r>
              <a:rPr lang="es-CO" b="1" dirty="0" err="1">
                <a:solidFill>
                  <a:schemeClr val="tx1"/>
                </a:solidFill>
                <a:latin typeface="Calibri" panose="020F0502020204030204" pitchFamily="34" charset="0"/>
                <a:cs typeface="Calibri" panose="020F0502020204030204" pitchFamily="34" charset="0"/>
              </a:rPr>
              <a:t>to</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download</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container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storing</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it</a:t>
            </a:r>
            <a:r>
              <a:rPr lang="es-CO" b="1" dirty="0">
                <a:solidFill>
                  <a:schemeClr val="tx1"/>
                </a:solidFill>
                <a:latin typeface="Calibri" panose="020F0502020204030204" pitchFamily="34" charset="0"/>
                <a:cs typeface="Calibri" panose="020F0502020204030204" pitchFamily="34" charset="0"/>
              </a:rPr>
              <a:t> in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local cache in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process</a:t>
            </a:r>
            <a:r>
              <a:rPr lang="es-CO" b="1" dirty="0">
                <a:solidFill>
                  <a:schemeClr val="tx1"/>
                </a:solidFill>
                <a:latin typeface="Calibri" panose="020F0502020204030204" pitchFamily="34" charset="0"/>
                <a:cs typeface="Calibri" panose="020F0502020204030204" pitchFamily="34" charset="0"/>
              </a:rPr>
              <a:t>. </a:t>
            </a:r>
          </a:p>
        </p:txBody>
      </p:sp>
      <p:cxnSp>
        <p:nvCxnSpPr>
          <p:cNvPr id="7" name="Conector recto de flecha 6">
            <a:extLst>
              <a:ext uri="{FF2B5EF4-FFF2-40B4-BE49-F238E27FC236}">
                <a16:creationId xmlns:a16="http://schemas.microsoft.com/office/drawing/2014/main" id="{E62155AA-070A-E170-D272-29455167CFDA}"/>
              </a:ext>
            </a:extLst>
          </p:cNvPr>
          <p:cNvCxnSpPr>
            <a:cxnSpLocks/>
            <a:stCxn id="6" idx="0"/>
          </p:cNvCxnSpPr>
          <p:nvPr/>
        </p:nvCxnSpPr>
        <p:spPr>
          <a:xfrm flipH="1" flipV="1">
            <a:off x="7964129" y="1949496"/>
            <a:ext cx="2528910" cy="62926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8" name="Rectángulo 7">
            <a:extLst>
              <a:ext uri="{FF2B5EF4-FFF2-40B4-BE49-F238E27FC236}">
                <a16:creationId xmlns:a16="http://schemas.microsoft.com/office/drawing/2014/main" id="{433B3F83-A146-41E0-80CA-58256F5D85D9}"/>
              </a:ext>
            </a:extLst>
          </p:cNvPr>
          <p:cNvSpPr/>
          <p:nvPr/>
        </p:nvSpPr>
        <p:spPr>
          <a:xfrm>
            <a:off x="9096669" y="5821562"/>
            <a:ext cx="2792739" cy="619893"/>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err="1">
                <a:solidFill>
                  <a:schemeClr val="tx1"/>
                </a:solidFill>
                <a:latin typeface="Calibri" panose="020F0502020204030204" pitchFamily="34" charset="0"/>
                <a:cs typeface="Calibri" panose="020F0502020204030204" pitchFamily="34" charset="0"/>
              </a:rPr>
              <a:t>Finally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runs</a:t>
            </a:r>
            <a:r>
              <a:rPr lang="es-CO" b="1" dirty="0">
                <a:solidFill>
                  <a:schemeClr val="tx1"/>
                </a:solidFill>
                <a:latin typeface="Calibri" panose="020F0502020204030204" pitchFamily="34" charset="0"/>
                <a:cs typeface="Calibri" panose="020F0502020204030204" pitchFamily="34" charset="0"/>
              </a:rPr>
              <a:t> and </a:t>
            </a:r>
            <a:r>
              <a:rPr lang="es-CO" b="1" dirty="0" err="1">
                <a:solidFill>
                  <a:schemeClr val="tx1"/>
                </a:solidFill>
                <a:latin typeface="Calibri" panose="020F0502020204030204" pitchFamily="34" charset="0"/>
                <a:cs typeface="Calibri" panose="020F0502020204030204" pitchFamily="34" charset="0"/>
              </a:rPr>
              <a:t>creates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container</a:t>
            </a:r>
          </a:p>
        </p:txBody>
      </p:sp>
    </p:spTree>
    <p:extLst>
      <p:ext uri="{BB962C8B-B14F-4D97-AF65-F5344CB8AC3E}">
        <p14:creationId xmlns:p14="http://schemas.microsoft.com/office/powerpoint/2010/main" val="28355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1874C5-7E4D-4782-523C-E97064C3E54A}"/>
              </a:ext>
            </a:extLst>
          </p:cNvPr>
          <p:cNvSpPr>
            <a:spLocks noGrp="1"/>
          </p:cNvSpPr>
          <p:nvPr>
            <p:ph type="title"/>
          </p:nvPr>
        </p:nvSpPr>
        <p:spPr/>
        <p:txBody>
          <a:bodyPr/>
          <a:lstStyle/>
          <a:p>
            <a:r>
              <a:rPr lang="es-CO" dirty="0"/>
              <a:t>Docker container </a:t>
            </a:r>
            <a:r>
              <a:rPr lang="es-CO" dirty="0" err="1"/>
              <a:t>ls</a:t>
            </a:r>
            <a:endParaRPr lang="es-CO" dirty="0"/>
          </a:p>
        </p:txBody>
      </p:sp>
      <p:sp>
        <p:nvSpPr>
          <p:cNvPr id="3" name="Marcador de texto 2">
            <a:extLst>
              <a:ext uri="{FF2B5EF4-FFF2-40B4-BE49-F238E27FC236}">
                <a16:creationId xmlns:a16="http://schemas.microsoft.com/office/drawing/2014/main" id="{92343837-0DF0-E066-F749-FE06827D55A7}"/>
              </a:ext>
            </a:extLst>
          </p:cNvPr>
          <p:cNvSpPr>
            <a:spLocks noGrp="1"/>
          </p:cNvSpPr>
          <p:nvPr>
            <p:ph type="body" idx="1"/>
          </p:nvPr>
        </p:nvSpPr>
        <p:spPr>
          <a:xfrm>
            <a:off x="2076994" y="2015613"/>
            <a:ext cx="9666016" cy="4058616"/>
          </a:xfrm>
        </p:spPr>
        <p:txBody>
          <a:bodyPr>
            <a:normAutofit/>
          </a:bodyPr>
          <a:lstStyle/>
          <a:p>
            <a:r>
              <a:rPr lang="es-CO" sz="2400" i="1" dirty="0" err="1"/>
              <a:t>docker</a:t>
            </a:r>
            <a:r>
              <a:rPr lang="es-CO" sz="2400" i="1" dirty="0"/>
              <a:t> container </a:t>
            </a:r>
            <a:r>
              <a:rPr lang="es-CO" sz="2400" i="1" dirty="0" err="1"/>
              <a:t>ls</a:t>
            </a:r>
            <a:r>
              <a:rPr lang="es-CO" sz="2400" i="1" dirty="0"/>
              <a:t> (</a:t>
            </a:r>
            <a:r>
              <a:rPr lang="es-CO" sz="2400" i="1" dirty="0" err="1"/>
              <a:t>List</a:t>
            </a:r>
            <a:r>
              <a:rPr lang="es-CO" sz="2400" i="1" dirty="0"/>
              <a:t> </a:t>
            </a:r>
            <a:r>
              <a:rPr lang="es-CO" sz="2400" i="1" dirty="0" err="1"/>
              <a:t>containers</a:t>
            </a:r>
            <a:r>
              <a:rPr lang="es-CO" sz="2400" i="1" dirty="0"/>
              <a:t>)</a:t>
            </a:r>
          </a:p>
          <a:p>
            <a:r>
              <a:rPr lang="es-CO" sz="2400" i="1" dirty="0"/>
              <a:t>-a //</a:t>
            </a:r>
            <a:r>
              <a:rPr lang="en-US" sz="2400" i="1" dirty="0"/>
              <a:t>Show all containers (default shows just “running containers”)</a:t>
            </a:r>
            <a:endParaRPr lang="es-CO" sz="2400" i="1" dirty="0"/>
          </a:p>
        </p:txBody>
      </p:sp>
      <p:sp>
        <p:nvSpPr>
          <p:cNvPr id="4" name="Marcador de número de diapositiva 3">
            <a:extLst>
              <a:ext uri="{FF2B5EF4-FFF2-40B4-BE49-F238E27FC236}">
                <a16:creationId xmlns:a16="http://schemas.microsoft.com/office/drawing/2014/main" id="{62BB044D-A28D-4E03-556F-9D61EF267F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16</a:t>
            </a:fld>
            <a:endParaRPr lang="es-CO"/>
          </a:p>
        </p:txBody>
      </p:sp>
      <p:pic>
        <p:nvPicPr>
          <p:cNvPr id="5" name="Imagen 4">
            <a:extLst>
              <a:ext uri="{FF2B5EF4-FFF2-40B4-BE49-F238E27FC236}">
                <a16:creationId xmlns:a16="http://schemas.microsoft.com/office/drawing/2014/main" id="{5A342B41-FC80-97B5-A525-A0A6F5DC1EB5}"/>
              </a:ext>
            </a:extLst>
          </p:cNvPr>
          <p:cNvPicPr>
            <a:picLocks noChangeAspect="1"/>
          </p:cNvPicPr>
          <p:nvPr/>
        </p:nvPicPr>
        <p:blipFill>
          <a:blip r:embed="rId2"/>
          <a:stretch>
            <a:fillRect/>
          </a:stretch>
        </p:blipFill>
        <p:spPr>
          <a:xfrm>
            <a:off x="1974816" y="3639021"/>
            <a:ext cx="9666017" cy="1521187"/>
          </a:xfrm>
          <a:prstGeom prst="rect">
            <a:avLst/>
          </a:prstGeom>
        </p:spPr>
      </p:pic>
    </p:spTree>
    <p:extLst>
      <p:ext uri="{BB962C8B-B14F-4D97-AF65-F5344CB8AC3E}">
        <p14:creationId xmlns:p14="http://schemas.microsoft.com/office/powerpoint/2010/main" val="75972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15719-9DA0-DC39-9825-0E4745606A90}"/>
              </a:ext>
            </a:extLst>
          </p:cNvPr>
          <p:cNvSpPr>
            <a:spLocks noGrp="1"/>
          </p:cNvSpPr>
          <p:nvPr>
            <p:ph type="title"/>
          </p:nvPr>
        </p:nvSpPr>
        <p:spPr/>
        <p:txBody>
          <a:bodyPr/>
          <a:lstStyle/>
          <a:p>
            <a:r>
              <a:rPr lang="es-CO" dirty="0"/>
              <a:t>Docker </a:t>
            </a:r>
            <a:r>
              <a:rPr lang="es-CO" dirty="0" err="1"/>
              <a:t>Image</a:t>
            </a:r>
            <a:endParaRPr lang="es-CO" dirty="0"/>
          </a:p>
        </p:txBody>
      </p:sp>
      <p:sp>
        <p:nvSpPr>
          <p:cNvPr id="3" name="Marcador de texto 2">
            <a:extLst>
              <a:ext uri="{FF2B5EF4-FFF2-40B4-BE49-F238E27FC236}">
                <a16:creationId xmlns:a16="http://schemas.microsoft.com/office/drawing/2014/main" id="{518FDE40-D173-08EC-9FEE-5C2CCFC51ECC}"/>
              </a:ext>
            </a:extLst>
          </p:cNvPr>
          <p:cNvSpPr>
            <a:spLocks noGrp="1"/>
          </p:cNvSpPr>
          <p:nvPr>
            <p:ph type="body" idx="1"/>
          </p:nvPr>
        </p:nvSpPr>
        <p:spPr/>
        <p:txBody>
          <a:bodyPr anchor="ctr">
            <a:normAutofit/>
          </a:bodyPr>
          <a:lstStyle/>
          <a:p>
            <a:pPr algn="just"/>
            <a:r>
              <a:rPr lang="en-US" sz="2400" b="1" dirty="0"/>
              <a:t>Docker images </a:t>
            </a:r>
            <a:r>
              <a:rPr lang="en-US" sz="2400" dirty="0"/>
              <a:t>consist of one or more filesystem layers and some important metadata that represent all the files required to run a </a:t>
            </a:r>
            <a:r>
              <a:rPr lang="en-US" sz="2400" dirty="0" err="1"/>
              <a:t>Dockerized</a:t>
            </a:r>
            <a:r>
              <a:rPr lang="en-US" sz="2400" dirty="0"/>
              <a:t> application. A single Docker image can be copied to numerous hosts. An image typically has both a name and a tag. The tag is generally used to identify a particular release of an image.</a:t>
            </a:r>
          </a:p>
          <a:p>
            <a:pPr algn="just"/>
            <a:endParaRPr lang="en-US" sz="2400" dirty="0"/>
          </a:p>
          <a:p>
            <a:pPr algn="just"/>
            <a:r>
              <a:rPr lang="en-US" sz="2400" dirty="0"/>
              <a:t>A </a:t>
            </a:r>
            <a:r>
              <a:rPr lang="en-US" sz="2400" b="1" dirty="0"/>
              <a:t>Docker container </a:t>
            </a:r>
            <a:r>
              <a:rPr lang="en-US" sz="2400" dirty="0"/>
              <a:t>is a Linux container that has been instantiated from a Docker image. A specific container can exist only once; however, you can easily create multiple containers from the same image.</a:t>
            </a:r>
            <a:endParaRPr lang="es-CO" sz="2400" dirty="0"/>
          </a:p>
        </p:txBody>
      </p:sp>
      <p:sp>
        <p:nvSpPr>
          <p:cNvPr id="4" name="Marcador de número de diapositiva 3">
            <a:extLst>
              <a:ext uri="{FF2B5EF4-FFF2-40B4-BE49-F238E27FC236}">
                <a16:creationId xmlns:a16="http://schemas.microsoft.com/office/drawing/2014/main" id="{B4D34DA1-25AA-E91C-3976-BE77D985CA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17</a:t>
            </a:fld>
            <a:endParaRPr lang="es-CO"/>
          </a:p>
        </p:txBody>
      </p:sp>
    </p:spTree>
    <p:extLst>
      <p:ext uri="{BB962C8B-B14F-4D97-AF65-F5344CB8AC3E}">
        <p14:creationId xmlns:p14="http://schemas.microsoft.com/office/powerpoint/2010/main" val="26009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Texto&#10;&#10;Descripción generada automáticamente">
            <a:extLst>
              <a:ext uri="{FF2B5EF4-FFF2-40B4-BE49-F238E27FC236}">
                <a16:creationId xmlns:a16="http://schemas.microsoft.com/office/drawing/2014/main" id="{B19695B5-6B54-177D-FFAE-226719B93EFE}"/>
              </a:ext>
            </a:extLst>
          </p:cNvPr>
          <p:cNvPicPr>
            <a:picLocks noChangeAspect="1"/>
          </p:cNvPicPr>
          <p:nvPr/>
        </p:nvPicPr>
        <p:blipFill>
          <a:blip r:embed="rId2"/>
          <a:stretch>
            <a:fillRect/>
          </a:stretch>
        </p:blipFill>
        <p:spPr>
          <a:xfrm>
            <a:off x="1669297" y="2279471"/>
            <a:ext cx="10481410" cy="3387068"/>
          </a:xfrm>
          <a:prstGeom prst="rect">
            <a:avLst/>
          </a:prstGeom>
        </p:spPr>
      </p:pic>
      <p:sp>
        <p:nvSpPr>
          <p:cNvPr id="2" name="Título 1">
            <a:extLst>
              <a:ext uri="{FF2B5EF4-FFF2-40B4-BE49-F238E27FC236}">
                <a16:creationId xmlns:a16="http://schemas.microsoft.com/office/drawing/2014/main" id="{2B85C85F-F3F4-A6B1-BC26-B2D223008C41}"/>
              </a:ext>
            </a:extLst>
          </p:cNvPr>
          <p:cNvSpPr>
            <a:spLocks noGrp="1"/>
          </p:cNvSpPr>
          <p:nvPr>
            <p:ph type="title"/>
          </p:nvPr>
        </p:nvSpPr>
        <p:spPr/>
        <p:txBody>
          <a:bodyPr/>
          <a:lstStyle/>
          <a:p>
            <a:r>
              <a:rPr lang="es-CO" dirty="0"/>
              <a:t>Docker </a:t>
            </a:r>
            <a:r>
              <a:rPr lang="es-CO" dirty="0" err="1"/>
              <a:t>image</a:t>
            </a:r>
            <a:r>
              <a:rPr lang="es-CO" dirty="0"/>
              <a:t> </a:t>
            </a:r>
            <a:r>
              <a:rPr lang="es-CO" dirty="0" err="1"/>
              <a:t>build</a:t>
            </a:r>
            <a:endParaRPr lang="es-CO" dirty="0"/>
          </a:p>
        </p:txBody>
      </p:sp>
      <p:sp>
        <p:nvSpPr>
          <p:cNvPr id="3" name="Marcador de texto 2">
            <a:extLst>
              <a:ext uri="{FF2B5EF4-FFF2-40B4-BE49-F238E27FC236}">
                <a16:creationId xmlns:a16="http://schemas.microsoft.com/office/drawing/2014/main" id="{B3D50D2C-5F7A-C3AA-CA55-0104C2B099BE}"/>
              </a:ext>
            </a:extLst>
          </p:cNvPr>
          <p:cNvSpPr>
            <a:spLocks noGrp="1"/>
          </p:cNvSpPr>
          <p:nvPr>
            <p:ph type="body" idx="1"/>
          </p:nvPr>
        </p:nvSpPr>
        <p:spPr>
          <a:xfrm>
            <a:off x="2076994" y="1332131"/>
            <a:ext cx="9666016" cy="830966"/>
          </a:xfrm>
        </p:spPr>
        <p:txBody>
          <a:bodyPr/>
          <a:lstStyle/>
          <a:p>
            <a:pPr marL="76200" indent="0">
              <a:buNone/>
            </a:pPr>
            <a:r>
              <a:rPr lang="es-CO" sz="2400" i="1" dirty="0" err="1"/>
              <a:t>docker</a:t>
            </a:r>
            <a:r>
              <a:rPr lang="es-CO" sz="2400" i="1" dirty="0"/>
              <a:t> </a:t>
            </a:r>
            <a:r>
              <a:rPr lang="es-CO" sz="2400" i="1" dirty="0" err="1"/>
              <a:t>image</a:t>
            </a:r>
            <a:r>
              <a:rPr lang="es-CO" sz="2400" i="1" dirty="0"/>
              <a:t> </a:t>
            </a:r>
            <a:r>
              <a:rPr lang="es-CO" sz="2400" i="1" dirty="0" err="1"/>
              <a:t>build</a:t>
            </a:r>
            <a:r>
              <a:rPr lang="es-CO" sz="2400" i="1" dirty="0"/>
              <a:t> -t </a:t>
            </a:r>
            <a:r>
              <a:rPr lang="es-CO" sz="2400" i="1" dirty="0" err="1"/>
              <a:t>django</a:t>
            </a:r>
            <a:r>
              <a:rPr lang="es-CO" sz="2400" i="1" dirty="0"/>
              <a:t>-app .</a:t>
            </a:r>
          </a:p>
          <a:p>
            <a:endParaRPr lang="es-CO" dirty="0"/>
          </a:p>
        </p:txBody>
      </p:sp>
      <p:sp>
        <p:nvSpPr>
          <p:cNvPr id="4" name="Marcador de número de diapositiva 3">
            <a:extLst>
              <a:ext uri="{FF2B5EF4-FFF2-40B4-BE49-F238E27FC236}">
                <a16:creationId xmlns:a16="http://schemas.microsoft.com/office/drawing/2014/main" id="{0FF84822-C18B-8FF5-75BF-75D1D6A285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18</a:t>
            </a:fld>
            <a:endParaRPr lang="es-CO"/>
          </a:p>
        </p:txBody>
      </p:sp>
      <p:sp>
        <p:nvSpPr>
          <p:cNvPr id="6" name="Rectángulo 5">
            <a:extLst>
              <a:ext uri="{FF2B5EF4-FFF2-40B4-BE49-F238E27FC236}">
                <a16:creationId xmlns:a16="http://schemas.microsoft.com/office/drawing/2014/main" id="{48F5E660-C0E1-D90F-0E80-CE1DAD5A2F6B}"/>
              </a:ext>
            </a:extLst>
          </p:cNvPr>
          <p:cNvSpPr/>
          <p:nvPr/>
        </p:nvSpPr>
        <p:spPr>
          <a:xfrm>
            <a:off x="2238165" y="2492617"/>
            <a:ext cx="2558980" cy="81667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Tag que se le da a la imagen</a:t>
            </a:r>
          </a:p>
        </p:txBody>
      </p:sp>
      <p:cxnSp>
        <p:nvCxnSpPr>
          <p:cNvPr id="7" name="Conector recto de flecha 6">
            <a:extLst>
              <a:ext uri="{FF2B5EF4-FFF2-40B4-BE49-F238E27FC236}">
                <a16:creationId xmlns:a16="http://schemas.microsoft.com/office/drawing/2014/main" id="{9C169066-AE94-23E0-7B3D-342BDC0DB72C}"/>
              </a:ext>
            </a:extLst>
          </p:cNvPr>
          <p:cNvCxnSpPr>
            <a:cxnSpLocks/>
            <a:stCxn id="6" idx="0"/>
          </p:cNvCxnSpPr>
          <p:nvPr/>
        </p:nvCxnSpPr>
        <p:spPr>
          <a:xfrm flipV="1">
            <a:off x="3517655" y="1858297"/>
            <a:ext cx="1536126" cy="634320"/>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8" name="Rectángulo 7">
            <a:extLst>
              <a:ext uri="{FF2B5EF4-FFF2-40B4-BE49-F238E27FC236}">
                <a16:creationId xmlns:a16="http://schemas.microsoft.com/office/drawing/2014/main" id="{DA0C90BC-D9B8-4615-1EDE-CB22EE7D8E27}"/>
              </a:ext>
            </a:extLst>
          </p:cNvPr>
          <p:cNvSpPr/>
          <p:nvPr/>
        </p:nvSpPr>
        <p:spPr>
          <a:xfrm>
            <a:off x="8998051" y="2891770"/>
            <a:ext cx="2744959" cy="104566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Ruta en la cual buscará </a:t>
            </a:r>
            <a:r>
              <a:rPr lang="es-CO" b="1">
                <a:solidFill>
                  <a:schemeClr val="tx1"/>
                </a:solidFill>
                <a:latin typeface="Calibri" panose="020F0502020204030204" pitchFamily="34" charset="0"/>
                <a:cs typeface="Calibri" panose="020F0502020204030204" pitchFamily="34" charset="0"/>
              </a:rPr>
              <a:t>el Dockerfile</a:t>
            </a:r>
            <a:r>
              <a:rPr lang="es-CO" b="1" dirty="0">
                <a:solidFill>
                  <a:schemeClr val="tx1"/>
                </a:solidFill>
                <a:latin typeface="Calibri" panose="020F0502020204030204" pitchFamily="34" charset="0"/>
                <a:cs typeface="Calibri" panose="020F0502020204030204" pitchFamily="34" charset="0"/>
              </a:rPr>
              <a:t> para construir la imagen</a:t>
            </a:r>
          </a:p>
        </p:txBody>
      </p:sp>
      <p:cxnSp>
        <p:nvCxnSpPr>
          <p:cNvPr id="9" name="Conector recto de flecha 8">
            <a:extLst>
              <a:ext uri="{FF2B5EF4-FFF2-40B4-BE49-F238E27FC236}">
                <a16:creationId xmlns:a16="http://schemas.microsoft.com/office/drawing/2014/main" id="{2EE5C026-7F1B-1946-BD79-121FE2130BDD}"/>
              </a:ext>
            </a:extLst>
          </p:cNvPr>
          <p:cNvCxnSpPr>
            <a:cxnSpLocks/>
            <a:stCxn id="8" idx="0"/>
          </p:cNvCxnSpPr>
          <p:nvPr/>
        </p:nvCxnSpPr>
        <p:spPr>
          <a:xfrm flipH="1" flipV="1">
            <a:off x="6559370" y="1721412"/>
            <a:ext cx="3811161" cy="117035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15338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7CCBEF-DBAB-96E5-84E0-64D16C2563EA}"/>
              </a:ext>
            </a:extLst>
          </p:cNvPr>
          <p:cNvSpPr>
            <a:spLocks noGrp="1"/>
          </p:cNvSpPr>
          <p:nvPr>
            <p:ph type="title"/>
          </p:nvPr>
        </p:nvSpPr>
        <p:spPr/>
        <p:txBody>
          <a:bodyPr/>
          <a:lstStyle/>
          <a:p>
            <a:r>
              <a:rPr lang="es-CO" dirty="0"/>
              <a:t>Docker </a:t>
            </a:r>
            <a:r>
              <a:rPr lang="es-CO" dirty="0" err="1"/>
              <a:t>image</a:t>
            </a:r>
            <a:r>
              <a:rPr lang="es-CO" dirty="0"/>
              <a:t> </a:t>
            </a:r>
            <a:r>
              <a:rPr lang="es-CO" dirty="0" err="1"/>
              <a:t>ls</a:t>
            </a:r>
            <a:endParaRPr lang="es-CO" dirty="0"/>
          </a:p>
        </p:txBody>
      </p:sp>
      <p:sp>
        <p:nvSpPr>
          <p:cNvPr id="4" name="Marcador de número de diapositiva 3">
            <a:extLst>
              <a:ext uri="{FF2B5EF4-FFF2-40B4-BE49-F238E27FC236}">
                <a16:creationId xmlns:a16="http://schemas.microsoft.com/office/drawing/2014/main" id="{16359488-806D-EF99-CE7A-99F578292D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19</a:t>
            </a:fld>
            <a:endParaRPr lang="es-CO"/>
          </a:p>
        </p:txBody>
      </p:sp>
      <p:pic>
        <p:nvPicPr>
          <p:cNvPr id="5" name="Imagen 4">
            <a:extLst>
              <a:ext uri="{FF2B5EF4-FFF2-40B4-BE49-F238E27FC236}">
                <a16:creationId xmlns:a16="http://schemas.microsoft.com/office/drawing/2014/main" id="{CF5092E2-51AA-08ED-2D11-FA95CCA54ADB}"/>
              </a:ext>
            </a:extLst>
          </p:cNvPr>
          <p:cNvPicPr>
            <a:picLocks noChangeAspect="1"/>
          </p:cNvPicPr>
          <p:nvPr/>
        </p:nvPicPr>
        <p:blipFill>
          <a:blip r:embed="rId2"/>
          <a:stretch>
            <a:fillRect/>
          </a:stretch>
        </p:blipFill>
        <p:spPr>
          <a:xfrm>
            <a:off x="1831195" y="3088037"/>
            <a:ext cx="7312805" cy="1770469"/>
          </a:xfrm>
          <a:prstGeom prst="rect">
            <a:avLst/>
          </a:prstGeom>
          <a:effectLst>
            <a:outerShdw blurRad="50800" dist="101600" dir="2700000" algn="tl" rotWithShape="0">
              <a:prstClr val="black">
                <a:alpha val="40000"/>
              </a:prstClr>
            </a:outerShdw>
          </a:effectLst>
        </p:spPr>
      </p:pic>
      <p:sp>
        <p:nvSpPr>
          <p:cNvPr id="11" name="Rectángulo 10">
            <a:extLst>
              <a:ext uri="{FF2B5EF4-FFF2-40B4-BE49-F238E27FC236}">
                <a16:creationId xmlns:a16="http://schemas.microsoft.com/office/drawing/2014/main" id="{25742105-828F-D00D-71CB-8CC102112EBA}"/>
              </a:ext>
            </a:extLst>
          </p:cNvPr>
          <p:cNvSpPr/>
          <p:nvPr/>
        </p:nvSpPr>
        <p:spPr>
          <a:xfrm>
            <a:off x="9298983" y="3088037"/>
            <a:ext cx="2726938" cy="69354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¿Qué observa de raro?</a:t>
            </a:r>
          </a:p>
        </p:txBody>
      </p:sp>
      <p:sp>
        <p:nvSpPr>
          <p:cNvPr id="12" name="Rectángulo 11">
            <a:extLst>
              <a:ext uri="{FF2B5EF4-FFF2-40B4-BE49-F238E27FC236}">
                <a16:creationId xmlns:a16="http://schemas.microsoft.com/office/drawing/2014/main" id="{8D293FF2-4556-EE19-8F1D-87526E456F9D}"/>
              </a:ext>
            </a:extLst>
          </p:cNvPr>
          <p:cNvSpPr/>
          <p:nvPr/>
        </p:nvSpPr>
        <p:spPr>
          <a:xfrm>
            <a:off x="9298983" y="3977723"/>
            <a:ext cx="2726938" cy="880783"/>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rPr>
              <a:t>Toda una imagen con Ubuntu pesa solo 83 </a:t>
            </a:r>
            <a:r>
              <a:rPr lang="es-CO" b="1" dirty="0" err="1">
                <a:solidFill>
                  <a:schemeClr val="bg1"/>
                </a:solidFill>
              </a:rPr>
              <a:t>mb</a:t>
            </a:r>
            <a:r>
              <a:rPr lang="es-CO" b="1" dirty="0">
                <a:solidFill>
                  <a:schemeClr val="bg1"/>
                </a:solidFill>
              </a:rPr>
              <a:t>. ¿Por qué?</a:t>
            </a:r>
          </a:p>
        </p:txBody>
      </p:sp>
      <p:sp>
        <p:nvSpPr>
          <p:cNvPr id="13" name="Rectángulo 12">
            <a:extLst>
              <a:ext uri="{FF2B5EF4-FFF2-40B4-BE49-F238E27FC236}">
                <a16:creationId xmlns:a16="http://schemas.microsoft.com/office/drawing/2014/main" id="{5EBF72A3-D713-77CB-5348-C0A068A92485}"/>
              </a:ext>
            </a:extLst>
          </p:cNvPr>
          <p:cNvSpPr/>
          <p:nvPr/>
        </p:nvSpPr>
        <p:spPr>
          <a:xfrm>
            <a:off x="3146989" y="5100015"/>
            <a:ext cx="7723322" cy="1057273"/>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err="1">
                <a:solidFill>
                  <a:schemeClr val="tx1"/>
                </a:solidFill>
                <a:latin typeface="Calibri" panose="020F0502020204030204" pitchFamily="34" charset="0"/>
                <a:cs typeface="Calibri" panose="020F0502020204030204" pitchFamily="34" charset="0"/>
              </a:rPr>
              <a:t>Because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usually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docker</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images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contains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only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necessary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minimum</a:t>
            </a:r>
            <a:r>
              <a:rPr lang="es-CO" b="1" dirty="0">
                <a:solidFill>
                  <a:schemeClr val="tx1"/>
                </a:solidFill>
                <a:latin typeface="Calibri" panose="020F0502020204030204" pitchFamily="34" charset="0"/>
                <a:cs typeface="Calibri" panose="020F0502020204030204" pitchFamily="34" charset="0"/>
              </a:rPr>
              <a:t> - In case </a:t>
            </a:r>
            <a:r>
              <a:rPr lang="es-CO" b="1" dirty="0" err="1">
                <a:solidFill>
                  <a:schemeClr val="tx1"/>
                </a:solidFill>
                <a:latin typeface="Calibri" panose="020F0502020204030204" pitchFamily="34" charset="0"/>
                <a:cs typeface="Calibri" panose="020F0502020204030204" pitchFamily="34" charset="0"/>
              </a:rPr>
              <a:t>of</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ubuntu</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contains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only</a:t>
            </a:r>
            <a:r>
              <a:rPr lang="es-CO" b="1" dirty="0">
                <a:solidFill>
                  <a:schemeClr val="tx1"/>
                </a:solidFill>
                <a:latin typeface="Calibri" panose="020F0502020204030204" pitchFamily="34" charset="0"/>
                <a:cs typeface="Calibri" panose="020F0502020204030204" pitchFamily="34" charset="0"/>
              </a:rPr>
              <a:t> base </a:t>
            </a:r>
            <a:r>
              <a:rPr lang="es-CO" b="1" dirty="0" err="1">
                <a:solidFill>
                  <a:schemeClr val="tx1"/>
                </a:solidFill>
                <a:latin typeface="Calibri" panose="020F0502020204030204" pitchFamily="34" charset="0"/>
                <a:cs typeface="Calibri" panose="020F0502020204030204" pitchFamily="34" charset="0"/>
              </a:rPr>
              <a:t>system</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without</a:t>
            </a:r>
            <a:r>
              <a:rPr lang="es-CO" b="1" dirty="0">
                <a:solidFill>
                  <a:schemeClr val="tx1"/>
                </a:solidFill>
                <a:latin typeface="Calibri" panose="020F0502020204030204" pitchFamily="34" charset="0"/>
                <a:cs typeface="Calibri" panose="020F0502020204030204" pitchFamily="34" charset="0"/>
              </a:rPr>
              <a:t> GUI (</a:t>
            </a:r>
            <a:r>
              <a:rPr lang="es-CO" b="1" dirty="0" err="1">
                <a:solidFill>
                  <a:schemeClr val="tx1"/>
                </a:solidFill>
                <a:latin typeface="Calibri" panose="020F0502020204030204" pitchFamily="34" charset="0"/>
                <a:cs typeface="Calibri" panose="020F0502020204030204" pitchFamily="34" charset="0"/>
              </a:rPr>
              <a:t>which</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rarely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used</a:t>
            </a:r>
            <a:r>
              <a:rPr lang="es-CO" b="1" dirty="0">
                <a:solidFill>
                  <a:schemeClr val="tx1"/>
                </a:solidFill>
                <a:latin typeface="Calibri" panose="020F0502020204030204" pitchFamily="34" charset="0"/>
                <a:cs typeface="Calibri" panose="020F0502020204030204" pitchFamily="34" charset="0"/>
              </a:rPr>
              <a:t> in </a:t>
            </a:r>
            <a:r>
              <a:rPr lang="es-CO" b="1" dirty="0" err="1">
                <a:solidFill>
                  <a:schemeClr val="tx1"/>
                </a:solidFill>
                <a:latin typeface="Calibri" panose="020F0502020204030204" pitchFamily="34" charset="0"/>
                <a:cs typeface="Calibri" panose="020F0502020204030204" pitchFamily="34" charset="0"/>
              </a:rPr>
              <a:t>containers</a:t>
            </a:r>
            <a:r>
              <a:rPr lang="es-CO" b="1" dirty="0">
                <a:solidFill>
                  <a:schemeClr val="tx1"/>
                </a:solidFill>
                <a:latin typeface="Calibri" panose="020F0502020204030204" pitchFamily="34" charset="0"/>
                <a:cs typeface="Calibri" panose="020F0502020204030204" pitchFamily="34" charset="0"/>
              </a:rPr>
              <a:t>) and </a:t>
            </a:r>
            <a:r>
              <a:rPr lang="es-CO" b="1" dirty="0" err="1">
                <a:solidFill>
                  <a:schemeClr val="tx1"/>
                </a:solidFill>
                <a:latin typeface="Calibri" panose="020F0502020204030204" pitchFamily="34" charset="0"/>
                <a:cs typeface="Calibri" panose="020F0502020204030204" pitchFamily="34" charset="0"/>
              </a:rPr>
              <a:t>without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most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tools</a:t>
            </a:r>
            <a:r>
              <a:rPr lang="es-CO" b="1" dirty="0">
                <a:solidFill>
                  <a:schemeClr val="tx1"/>
                </a:solidFill>
                <a:latin typeface="Calibri" panose="020F0502020204030204" pitchFamily="34" charset="0"/>
                <a:cs typeface="Calibri" panose="020F0502020204030204" pitchFamily="34" charset="0"/>
              </a:rPr>
              <a:t>. </a:t>
            </a:r>
          </a:p>
        </p:txBody>
      </p:sp>
      <p:pic>
        <p:nvPicPr>
          <p:cNvPr id="3" name="Imagen 2">
            <a:extLst>
              <a:ext uri="{FF2B5EF4-FFF2-40B4-BE49-F238E27FC236}">
                <a16:creationId xmlns:a16="http://schemas.microsoft.com/office/drawing/2014/main" id="{9C6DF790-0784-0789-D8E1-5C239C0E7682}"/>
              </a:ext>
            </a:extLst>
          </p:cNvPr>
          <p:cNvPicPr>
            <a:picLocks noChangeAspect="1"/>
          </p:cNvPicPr>
          <p:nvPr/>
        </p:nvPicPr>
        <p:blipFill>
          <a:blip r:embed="rId3"/>
          <a:stretch>
            <a:fillRect/>
          </a:stretch>
        </p:blipFill>
        <p:spPr>
          <a:xfrm>
            <a:off x="2646218" y="1454805"/>
            <a:ext cx="9243788" cy="843998"/>
          </a:xfrm>
          <a:prstGeom prst="rect">
            <a:avLst/>
          </a:prstGeom>
        </p:spPr>
      </p:pic>
    </p:spTree>
    <p:extLst>
      <p:ext uri="{BB962C8B-B14F-4D97-AF65-F5344CB8AC3E}">
        <p14:creationId xmlns:p14="http://schemas.microsoft.com/office/powerpoint/2010/main" val="278646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b="1" dirty="0"/>
              <a:t>Introducción</a:t>
            </a:r>
          </a:p>
          <a:p>
            <a:pPr marL="457200" indent="-457200">
              <a:buSzPct val="100000"/>
            </a:pPr>
            <a:r>
              <a:rPr lang="es-ES" dirty="0"/>
              <a:t>Docker</a:t>
            </a:r>
          </a:p>
          <a:p>
            <a:pPr marL="457200" indent="-457200">
              <a:buSzPct val="100000"/>
            </a:pPr>
            <a:r>
              <a:rPr lang="es-ES" dirty="0"/>
              <a:t>Django en Docker</a:t>
            </a:r>
          </a:p>
          <a:p>
            <a:pPr marL="457200" indent="-457200">
              <a:buSzPct val="100000"/>
            </a:pPr>
            <a:r>
              <a:rPr lang="es-ES" dirty="0"/>
              <a:t>Bonus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C7D2D-A2B1-FEFC-03ED-064EB3279956}"/>
              </a:ext>
            </a:extLst>
          </p:cNvPr>
          <p:cNvSpPr>
            <a:spLocks noGrp="1"/>
          </p:cNvSpPr>
          <p:nvPr>
            <p:ph type="title"/>
          </p:nvPr>
        </p:nvSpPr>
        <p:spPr/>
        <p:txBody>
          <a:bodyPr/>
          <a:lstStyle/>
          <a:p>
            <a:r>
              <a:rPr lang="es-CO" dirty="0" err="1"/>
              <a:t>Manage</a:t>
            </a:r>
            <a:r>
              <a:rPr lang="es-CO" dirty="0"/>
              <a:t> data in Docker</a:t>
            </a:r>
          </a:p>
        </p:txBody>
      </p:sp>
      <p:sp>
        <p:nvSpPr>
          <p:cNvPr id="3" name="Marcador de texto 2">
            <a:extLst>
              <a:ext uri="{FF2B5EF4-FFF2-40B4-BE49-F238E27FC236}">
                <a16:creationId xmlns:a16="http://schemas.microsoft.com/office/drawing/2014/main" id="{F47F82BA-4D96-E429-CD47-22DD8CB28CAC}"/>
              </a:ext>
            </a:extLst>
          </p:cNvPr>
          <p:cNvSpPr>
            <a:spLocks noGrp="1"/>
          </p:cNvSpPr>
          <p:nvPr>
            <p:ph type="body" idx="1"/>
          </p:nvPr>
        </p:nvSpPr>
        <p:spPr/>
        <p:txBody>
          <a:bodyPr>
            <a:normAutofit fontScale="92500"/>
          </a:bodyPr>
          <a:lstStyle/>
          <a:p>
            <a:pPr algn="just"/>
            <a:r>
              <a:rPr lang="en-US" dirty="0"/>
              <a:t>By default, all files created inside a container are stored on a writable container layer. This means that:</a:t>
            </a:r>
          </a:p>
          <a:p>
            <a:pPr lvl="1" algn="just">
              <a:buClr>
                <a:srgbClr val="009BAF"/>
              </a:buClr>
            </a:pPr>
            <a:r>
              <a:rPr lang="en-US" dirty="0"/>
              <a:t>The data </a:t>
            </a:r>
            <a:r>
              <a:rPr lang="en-US" b="1" dirty="0"/>
              <a:t>doesn’t persist </a:t>
            </a:r>
            <a:r>
              <a:rPr lang="en-US" dirty="0"/>
              <a:t>when that container no longer exists.</a:t>
            </a:r>
          </a:p>
          <a:p>
            <a:pPr lvl="1" algn="just">
              <a:buClr>
                <a:srgbClr val="009BAF"/>
              </a:buClr>
            </a:pPr>
            <a:r>
              <a:rPr lang="en-US" dirty="0"/>
              <a:t>It is difficult to </a:t>
            </a:r>
            <a:r>
              <a:rPr lang="en-US" b="1" dirty="0"/>
              <a:t>get the data out of the container </a:t>
            </a:r>
            <a:r>
              <a:rPr lang="en-US" dirty="0"/>
              <a:t>if another process needs it.</a:t>
            </a:r>
          </a:p>
          <a:p>
            <a:pPr lvl="1" algn="just">
              <a:buClr>
                <a:srgbClr val="009BAF"/>
              </a:buClr>
            </a:pPr>
            <a:r>
              <a:rPr lang="en-US" dirty="0"/>
              <a:t>A container’s writable layer is </a:t>
            </a:r>
            <a:r>
              <a:rPr lang="en-US" b="1" dirty="0"/>
              <a:t>tightly coupled to the host machine </a:t>
            </a:r>
            <a:r>
              <a:rPr lang="en-US" dirty="0"/>
              <a:t>where the container is running. You can’t easily move the data somewhere else.</a:t>
            </a:r>
          </a:p>
          <a:p>
            <a:pPr lvl="1" algn="just"/>
            <a:endParaRPr lang="en-US" dirty="0"/>
          </a:p>
          <a:p>
            <a:pPr algn="just"/>
            <a:r>
              <a:rPr lang="en-US" dirty="0"/>
              <a:t>Docker has two options for containers to store files in the host machine, so that </a:t>
            </a:r>
            <a:r>
              <a:rPr lang="en-US" b="1" dirty="0"/>
              <a:t>the files are persisted even after the container stops</a:t>
            </a:r>
            <a:r>
              <a:rPr lang="en-US" dirty="0"/>
              <a:t>: volumes and bind mounts.</a:t>
            </a:r>
            <a:endParaRPr lang="es-CO" dirty="0"/>
          </a:p>
        </p:txBody>
      </p:sp>
      <p:sp>
        <p:nvSpPr>
          <p:cNvPr id="4" name="Marcador de número de diapositiva 3">
            <a:extLst>
              <a:ext uri="{FF2B5EF4-FFF2-40B4-BE49-F238E27FC236}">
                <a16:creationId xmlns:a16="http://schemas.microsoft.com/office/drawing/2014/main" id="{13454932-CBB9-424A-973E-11B2B55B1E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20</a:t>
            </a:fld>
            <a:endParaRPr lang="es-CO"/>
          </a:p>
        </p:txBody>
      </p:sp>
    </p:spTree>
    <p:extLst>
      <p:ext uri="{BB962C8B-B14F-4D97-AF65-F5344CB8AC3E}">
        <p14:creationId xmlns:p14="http://schemas.microsoft.com/office/powerpoint/2010/main" val="33873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87CEF5-52E5-6BD5-FFBD-5E9DBAA2991C}"/>
              </a:ext>
            </a:extLst>
          </p:cNvPr>
          <p:cNvSpPr>
            <a:spLocks noGrp="1"/>
          </p:cNvSpPr>
          <p:nvPr>
            <p:ph type="title"/>
          </p:nvPr>
        </p:nvSpPr>
        <p:spPr/>
        <p:txBody>
          <a:bodyPr/>
          <a:lstStyle/>
          <a:p>
            <a:r>
              <a:rPr lang="es-CO" dirty="0"/>
              <a:t>Docker </a:t>
            </a:r>
            <a:r>
              <a:rPr lang="es-CO" dirty="0" err="1"/>
              <a:t>Volume</a:t>
            </a:r>
            <a:endParaRPr lang="es-CO" dirty="0"/>
          </a:p>
        </p:txBody>
      </p:sp>
      <p:sp>
        <p:nvSpPr>
          <p:cNvPr id="3" name="Marcador de texto 2">
            <a:extLst>
              <a:ext uri="{FF2B5EF4-FFF2-40B4-BE49-F238E27FC236}">
                <a16:creationId xmlns:a16="http://schemas.microsoft.com/office/drawing/2014/main" id="{846662F2-A6B4-EA92-8074-6B907987CB30}"/>
              </a:ext>
            </a:extLst>
          </p:cNvPr>
          <p:cNvSpPr>
            <a:spLocks noGrp="1"/>
          </p:cNvSpPr>
          <p:nvPr>
            <p:ph type="body" idx="1"/>
          </p:nvPr>
        </p:nvSpPr>
        <p:spPr/>
        <p:txBody>
          <a:bodyPr>
            <a:normAutofit/>
          </a:bodyPr>
          <a:lstStyle/>
          <a:p>
            <a:pPr algn="just"/>
            <a:r>
              <a:rPr lang="en-US" sz="2200" dirty="0"/>
              <a:t>Volumes are the preferred mechanism for </a:t>
            </a:r>
            <a:r>
              <a:rPr lang="en-US" sz="2200" b="1" dirty="0"/>
              <a:t>persisting data </a:t>
            </a:r>
            <a:r>
              <a:rPr lang="en-US" sz="2200" dirty="0"/>
              <a:t>generated by and used by Docker containers.</a:t>
            </a:r>
          </a:p>
          <a:p>
            <a:pPr algn="just"/>
            <a:endParaRPr lang="en-US" sz="2200" dirty="0"/>
          </a:p>
          <a:p>
            <a:pPr algn="just"/>
            <a:r>
              <a:rPr lang="en-US" sz="2200" dirty="0"/>
              <a:t>Volumes are stored in a part of the host filesystem which is managed by Docker (/var/lib/docker/volumes/ on Linux). Non-Docker processes should not modify this part of the filesystem. Volumes are the best way to persist data in Docker.</a:t>
            </a:r>
            <a:endParaRPr lang="es-CO" sz="2200" dirty="0"/>
          </a:p>
        </p:txBody>
      </p:sp>
      <p:sp>
        <p:nvSpPr>
          <p:cNvPr id="4" name="Marcador de número de diapositiva 3">
            <a:extLst>
              <a:ext uri="{FF2B5EF4-FFF2-40B4-BE49-F238E27FC236}">
                <a16:creationId xmlns:a16="http://schemas.microsoft.com/office/drawing/2014/main" id="{5934E8D7-66C1-E74C-CB95-0058C27C1F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21</a:t>
            </a:fld>
            <a:endParaRPr lang="es-CO"/>
          </a:p>
        </p:txBody>
      </p:sp>
      <p:pic>
        <p:nvPicPr>
          <p:cNvPr id="5" name="Picture 2" descr="types of mounts and where they live on the Docker host">
            <a:extLst>
              <a:ext uri="{FF2B5EF4-FFF2-40B4-BE49-F238E27FC236}">
                <a16:creationId xmlns:a16="http://schemas.microsoft.com/office/drawing/2014/main" id="{64EAEC11-4A4F-D337-930E-CE2E14AF8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5637" y="4042932"/>
            <a:ext cx="4445924" cy="22628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05241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03EECC-71B4-8A87-2982-8A7DF8BF267B}"/>
              </a:ext>
            </a:extLst>
          </p:cNvPr>
          <p:cNvSpPr>
            <a:spLocks noGrp="1"/>
          </p:cNvSpPr>
          <p:nvPr>
            <p:ph type="title"/>
          </p:nvPr>
        </p:nvSpPr>
        <p:spPr/>
        <p:txBody>
          <a:bodyPr/>
          <a:lstStyle/>
          <a:p>
            <a:r>
              <a:rPr lang="es-CO" dirty="0"/>
              <a:t>Docker </a:t>
            </a:r>
            <a:r>
              <a:rPr lang="es-CO" dirty="0" err="1"/>
              <a:t>volume</a:t>
            </a:r>
            <a:r>
              <a:rPr lang="es-CO" dirty="0"/>
              <a:t> </a:t>
            </a:r>
            <a:r>
              <a:rPr lang="es-CO" dirty="0" err="1"/>
              <a:t>commands</a:t>
            </a:r>
            <a:endParaRPr lang="es-CO" dirty="0"/>
          </a:p>
        </p:txBody>
      </p:sp>
      <p:sp>
        <p:nvSpPr>
          <p:cNvPr id="4" name="Marcador de número de diapositiva 3">
            <a:extLst>
              <a:ext uri="{FF2B5EF4-FFF2-40B4-BE49-F238E27FC236}">
                <a16:creationId xmlns:a16="http://schemas.microsoft.com/office/drawing/2014/main" id="{22893D3F-7B12-0D74-10C9-5ADB8F70F2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22</a:t>
            </a:fld>
            <a:endParaRPr lang="es-CO"/>
          </a:p>
        </p:txBody>
      </p:sp>
      <p:pic>
        <p:nvPicPr>
          <p:cNvPr id="5" name="Imagen 4">
            <a:extLst>
              <a:ext uri="{FF2B5EF4-FFF2-40B4-BE49-F238E27FC236}">
                <a16:creationId xmlns:a16="http://schemas.microsoft.com/office/drawing/2014/main" id="{A5EE9142-EE04-DF1B-358B-DC1F7BAF48DF}"/>
              </a:ext>
            </a:extLst>
          </p:cNvPr>
          <p:cNvPicPr>
            <a:picLocks noChangeAspect="1"/>
          </p:cNvPicPr>
          <p:nvPr/>
        </p:nvPicPr>
        <p:blipFill>
          <a:blip r:embed="rId2"/>
          <a:stretch>
            <a:fillRect/>
          </a:stretch>
        </p:blipFill>
        <p:spPr>
          <a:xfrm>
            <a:off x="2317338" y="1876974"/>
            <a:ext cx="8999349" cy="1533222"/>
          </a:xfrm>
          <a:prstGeom prst="rect">
            <a:avLst/>
          </a:prstGeom>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375D2987-F1FB-168C-8EB2-C22298EA23CF}"/>
              </a:ext>
            </a:extLst>
          </p:cNvPr>
          <p:cNvSpPr/>
          <p:nvPr/>
        </p:nvSpPr>
        <p:spPr>
          <a:xfrm>
            <a:off x="2881990" y="3798767"/>
            <a:ext cx="3871477" cy="12243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¿Qué tipo de información debería almacenar en los volúmenes de Docker?</a:t>
            </a:r>
          </a:p>
        </p:txBody>
      </p:sp>
      <p:sp>
        <p:nvSpPr>
          <p:cNvPr id="7" name="Rectángulo 6">
            <a:extLst>
              <a:ext uri="{FF2B5EF4-FFF2-40B4-BE49-F238E27FC236}">
                <a16:creationId xmlns:a16="http://schemas.microsoft.com/office/drawing/2014/main" id="{7AB73E98-951B-C81E-33DB-2F09FE82944E}"/>
              </a:ext>
            </a:extLst>
          </p:cNvPr>
          <p:cNvSpPr/>
          <p:nvPr/>
        </p:nvSpPr>
        <p:spPr>
          <a:xfrm>
            <a:off x="2881990" y="5314257"/>
            <a:ext cx="3871477" cy="1037381"/>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rPr>
              <a:t>Datos de la base de datos, imágenes cargadas por los usuarios, y datos en sesión.</a:t>
            </a:r>
          </a:p>
        </p:txBody>
      </p:sp>
      <p:sp>
        <p:nvSpPr>
          <p:cNvPr id="8" name="Rectángulo 7">
            <a:extLst>
              <a:ext uri="{FF2B5EF4-FFF2-40B4-BE49-F238E27FC236}">
                <a16:creationId xmlns:a16="http://schemas.microsoft.com/office/drawing/2014/main" id="{73FC0614-62DE-0383-33EC-721020F54F16}"/>
              </a:ext>
            </a:extLst>
          </p:cNvPr>
          <p:cNvSpPr/>
          <p:nvPr/>
        </p:nvSpPr>
        <p:spPr>
          <a:xfrm>
            <a:off x="7176911" y="4410950"/>
            <a:ext cx="3871477" cy="153322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De manera opcional podríamos utilizar otras plataformas para almacenar esa información. Tales como: Cloud Storage (o S3), SQL (o RDS), entre otras.</a:t>
            </a:r>
          </a:p>
        </p:txBody>
      </p:sp>
    </p:spTree>
    <p:extLst>
      <p:ext uri="{BB962C8B-B14F-4D97-AF65-F5344CB8AC3E}">
        <p14:creationId xmlns:p14="http://schemas.microsoft.com/office/powerpoint/2010/main" val="252762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03EECC-71B4-8A87-2982-8A7DF8BF267B}"/>
              </a:ext>
            </a:extLst>
          </p:cNvPr>
          <p:cNvSpPr>
            <a:spLocks noGrp="1"/>
          </p:cNvSpPr>
          <p:nvPr>
            <p:ph type="title"/>
          </p:nvPr>
        </p:nvSpPr>
        <p:spPr/>
        <p:txBody>
          <a:bodyPr/>
          <a:lstStyle/>
          <a:p>
            <a:r>
              <a:rPr lang="es-CO" dirty="0" err="1"/>
              <a:t>Other</a:t>
            </a:r>
            <a:r>
              <a:rPr lang="es-CO" dirty="0"/>
              <a:t> Docker </a:t>
            </a:r>
            <a:r>
              <a:rPr lang="es-CO" dirty="0" err="1"/>
              <a:t>commands</a:t>
            </a:r>
            <a:endParaRPr lang="es-CO" dirty="0"/>
          </a:p>
        </p:txBody>
      </p:sp>
      <p:sp>
        <p:nvSpPr>
          <p:cNvPr id="4" name="Marcador de número de diapositiva 3">
            <a:extLst>
              <a:ext uri="{FF2B5EF4-FFF2-40B4-BE49-F238E27FC236}">
                <a16:creationId xmlns:a16="http://schemas.microsoft.com/office/drawing/2014/main" id="{22893D3F-7B12-0D74-10C9-5ADB8F70F2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23</a:t>
            </a:fld>
            <a:endParaRPr lang="es-CO"/>
          </a:p>
        </p:txBody>
      </p:sp>
      <p:pic>
        <p:nvPicPr>
          <p:cNvPr id="10" name="Imagen 9">
            <a:extLst>
              <a:ext uri="{FF2B5EF4-FFF2-40B4-BE49-F238E27FC236}">
                <a16:creationId xmlns:a16="http://schemas.microsoft.com/office/drawing/2014/main" id="{D4530D2A-783F-2345-B9F8-C953B446E183}"/>
              </a:ext>
            </a:extLst>
          </p:cNvPr>
          <p:cNvPicPr>
            <a:picLocks noChangeAspect="1"/>
          </p:cNvPicPr>
          <p:nvPr/>
        </p:nvPicPr>
        <p:blipFill>
          <a:blip r:embed="rId2"/>
          <a:stretch>
            <a:fillRect/>
          </a:stretch>
        </p:blipFill>
        <p:spPr>
          <a:xfrm>
            <a:off x="2326262" y="1540136"/>
            <a:ext cx="8483203" cy="4632064"/>
          </a:xfrm>
          <a:prstGeom prst="rect">
            <a:avLst/>
          </a:prstGeom>
        </p:spPr>
      </p:pic>
    </p:spTree>
    <p:extLst>
      <p:ext uri="{BB962C8B-B14F-4D97-AF65-F5344CB8AC3E}">
        <p14:creationId xmlns:p14="http://schemas.microsoft.com/office/powerpoint/2010/main" val="1519431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C36EA-1DAE-BDFD-22FE-137058EC7190}"/>
              </a:ext>
            </a:extLst>
          </p:cNvPr>
          <p:cNvSpPr>
            <a:spLocks noGrp="1"/>
          </p:cNvSpPr>
          <p:nvPr>
            <p:ph type="title"/>
          </p:nvPr>
        </p:nvSpPr>
        <p:spPr/>
        <p:txBody>
          <a:bodyPr/>
          <a:lstStyle/>
          <a:p>
            <a:r>
              <a:rPr lang="es-CO" dirty="0"/>
              <a:t>Docker Hub</a:t>
            </a:r>
          </a:p>
        </p:txBody>
      </p:sp>
      <p:sp>
        <p:nvSpPr>
          <p:cNvPr id="3" name="Marcador de texto 2">
            <a:extLst>
              <a:ext uri="{FF2B5EF4-FFF2-40B4-BE49-F238E27FC236}">
                <a16:creationId xmlns:a16="http://schemas.microsoft.com/office/drawing/2014/main" id="{8B816272-68DC-90FD-2610-AD67CF3DD58D}"/>
              </a:ext>
            </a:extLst>
          </p:cNvPr>
          <p:cNvSpPr>
            <a:spLocks noGrp="1"/>
          </p:cNvSpPr>
          <p:nvPr>
            <p:ph type="body" idx="1"/>
          </p:nvPr>
        </p:nvSpPr>
        <p:spPr/>
        <p:txBody>
          <a:bodyPr anchor="ctr">
            <a:normAutofit fontScale="77500" lnSpcReduction="20000"/>
          </a:bodyPr>
          <a:lstStyle/>
          <a:p>
            <a:pPr marL="0" indent="0" algn="just">
              <a:buNone/>
            </a:pPr>
            <a:r>
              <a:rPr lang="en-US" b="1" dirty="0"/>
              <a:t>Docker Hub </a:t>
            </a:r>
            <a:r>
              <a:rPr lang="en-US" dirty="0"/>
              <a:t>is a service provided by Docker for finding and sharing container images with your team. It provides the following major features:</a:t>
            </a:r>
          </a:p>
          <a:p>
            <a:pPr marL="0" indent="0" algn="just">
              <a:buNone/>
            </a:pPr>
            <a:endParaRPr lang="en-US" dirty="0"/>
          </a:p>
          <a:p>
            <a:r>
              <a:rPr lang="en-US" b="1" dirty="0"/>
              <a:t>Repositories: </a:t>
            </a:r>
            <a:r>
              <a:rPr lang="en-US" dirty="0"/>
              <a:t>Push and pull container images.</a:t>
            </a:r>
          </a:p>
          <a:p>
            <a:r>
              <a:rPr lang="en-US" b="1" dirty="0"/>
              <a:t>Teams &amp; Organizations: </a:t>
            </a:r>
            <a:r>
              <a:rPr lang="en-US" dirty="0"/>
              <a:t>Manage access to private repositories of container images.</a:t>
            </a:r>
          </a:p>
          <a:p>
            <a:r>
              <a:rPr lang="en-US" b="1" dirty="0"/>
              <a:t>Official Images: </a:t>
            </a:r>
            <a:r>
              <a:rPr lang="en-US" dirty="0"/>
              <a:t>Pull and use high-quality container images provided by Docker.</a:t>
            </a:r>
          </a:p>
          <a:p>
            <a:r>
              <a:rPr lang="en-US" b="1" dirty="0"/>
              <a:t>Publisher Images: </a:t>
            </a:r>
            <a:r>
              <a:rPr lang="en-US" dirty="0"/>
              <a:t>Pull and use high- quality container images provided by external vendors. Certified images also include support and guarantee compatibility with Docker Enterprise.</a:t>
            </a:r>
          </a:p>
          <a:p>
            <a:r>
              <a:rPr lang="en-US" b="1" dirty="0"/>
              <a:t>Builds: </a:t>
            </a:r>
            <a:r>
              <a:rPr lang="en-US" dirty="0"/>
              <a:t>Automatically build container images from GitHub and Bitbucket and push them to Docker Hub.</a:t>
            </a:r>
          </a:p>
          <a:p>
            <a:r>
              <a:rPr lang="en-US" b="1" dirty="0"/>
              <a:t>Webhooks: </a:t>
            </a:r>
            <a:r>
              <a:rPr lang="en-US" dirty="0"/>
              <a:t>Trigger actions after a successful push to a repository to integrate Docker Hub with other services.</a:t>
            </a:r>
            <a:endParaRPr lang="es-CO" dirty="0"/>
          </a:p>
        </p:txBody>
      </p:sp>
      <p:sp>
        <p:nvSpPr>
          <p:cNvPr id="4" name="Marcador de número de diapositiva 3">
            <a:extLst>
              <a:ext uri="{FF2B5EF4-FFF2-40B4-BE49-F238E27FC236}">
                <a16:creationId xmlns:a16="http://schemas.microsoft.com/office/drawing/2014/main" id="{4C2EB9BF-618A-ACAD-9530-FE67427455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24</a:t>
            </a:fld>
            <a:endParaRPr lang="es-CO"/>
          </a:p>
        </p:txBody>
      </p:sp>
    </p:spTree>
    <p:extLst>
      <p:ext uri="{BB962C8B-B14F-4D97-AF65-F5344CB8AC3E}">
        <p14:creationId xmlns:p14="http://schemas.microsoft.com/office/powerpoint/2010/main" val="105534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dirty="0"/>
              <a:t>Introducción</a:t>
            </a:r>
          </a:p>
          <a:p>
            <a:pPr marL="457200" indent="-457200">
              <a:buSzPct val="100000"/>
            </a:pPr>
            <a:r>
              <a:rPr lang="es-ES" dirty="0"/>
              <a:t>Docker</a:t>
            </a:r>
          </a:p>
          <a:p>
            <a:pPr marL="457200" indent="-457200">
              <a:buSzPct val="100000"/>
            </a:pPr>
            <a:r>
              <a:rPr lang="es-ES" b="1" dirty="0"/>
              <a:t>Django en Docker</a:t>
            </a:r>
          </a:p>
        </p:txBody>
      </p:sp>
    </p:spTree>
    <p:extLst>
      <p:ext uri="{BB962C8B-B14F-4D97-AF65-F5344CB8AC3E}">
        <p14:creationId xmlns:p14="http://schemas.microsoft.com/office/powerpoint/2010/main" val="255146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a:t>
            </a:r>
            <a:r>
              <a:rPr lang="es-CO" dirty="0" err="1"/>
              <a:t>Dockerfile</a:t>
            </a:r>
            <a:r>
              <a:rPr lang="es-CO" dirty="0"/>
              <a:t>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26</a:t>
            </a:fld>
            <a:endParaRPr lang="es-CO"/>
          </a:p>
        </p:txBody>
      </p:sp>
      <p:sp>
        <p:nvSpPr>
          <p:cNvPr id="8" name="Rectángulo 7">
            <a:extLst>
              <a:ext uri="{FF2B5EF4-FFF2-40B4-BE49-F238E27FC236}">
                <a16:creationId xmlns:a16="http://schemas.microsoft.com/office/drawing/2014/main" id="{B69ADC6F-8DAC-E788-BB4C-2A7359EC45EA}"/>
              </a:ext>
            </a:extLst>
          </p:cNvPr>
          <p:cNvSpPr/>
          <p:nvPr/>
        </p:nvSpPr>
        <p:spPr>
          <a:xfrm>
            <a:off x="2007247" y="1567462"/>
            <a:ext cx="2515892" cy="186153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A </a:t>
            </a:r>
            <a:r>
              <a:rPr lang="es-CO" b="1" dirty="0" err="1">
                <a:solidFill>
                  <a:schemeClr val="tx1"/>
                </a:solidFill>
                <a:latin typeface="Calibri" panose="020F0502020204030204" pitchFamily="34" charset="0"/>
                <a:cs typeface="Calibri" panose="020F0502020204030204" pitchFamily="34" charset="0"/>
              </a:rPr>
              <a:t>Dockerfile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is</a:t>
            </a:r>
            <a:r>
              <a:rPr lang="es-CO" b="1" dirty="0">
                <a:solidFill>
                  <a:schemeClr val="tx1"/>
                </a:solidFill>
                <a:latin typeface="Calibri" panose="020F0502020204030204" pitchFamily="34" charset="0"/>
                <a:cs typeface="Calibri" panose="020F0502020204030204" pitchFamily="34" charset="0"/>
              </a:rPr>
              <a:t> a </a:t>
            </a:r>
            <a:r>
              <a:rPr lang="es-CO" b="1" dirty="0" err="1">
                <a:solidFill>
                  <a:schemeClr val="tx1"/>
                </a:solidFill>
                <a:latin typeface="Calibri" panose="020F0502020204030204" pitchFamily="34" charset="0"/>
                <a:cs typeface="Calibri" panose="020F0502020204030204" pitchFamily="34" charset="0"/>
              </a:rPr>
              <a:t>text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document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that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contains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all</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commands</a:t>
            </a:r>
            <a:r>
              <a:rPr lang="es-CO" b="1" dirty="0">
                <a:solidFill>
                  <a:schemeClr val="tx1"/>
                </a:solidFill>
                <a:latin typeface="Calibri" panose="020F0502020204030204" pitchFamily="34" charset="0"/>
                <a:cs typeface="Calibri" panose="020F0502020204030204" pitchFamily="34" charset="0"/>
              </a:rPr>
              <a:t> a </a:t>
            </a:r>
            <a:r>
              <a:rPr lang="es-CO" b="1" dirty="0" err="1">
                <a:solidFill>
                  <a:schemeClr val="tx1"/>
                </a:solidFill>
                <a:latin typeface="Calibri" panose="020F0502020204030204" pitchFamily="34" charset="0"/>
                <a:cs typeface="Calibri" panose="020F0502020204030204" pitchFamily="34" charset="0"/>
              </a:rPr>
              <a:t>user</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could</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call</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on</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command</a:t>
            </a:r>
            <a:r>
              <a:rPr lang="es-CO" b="1" dirty="0">
                <a:solidFill>
                  <a:schemeClr val="tx1"/>
                </a:solidFill>
                <a:latin typeface="Calibri" panose="020F0502020204030204" pitchFamily="34" charset="0"/>
                <a:cs typeface="Calibri" panose="020F0502020204030204" pitchFamily="34" charset="0"/>
              </a:rPr>
              <a:t> line </a:t>
            </a:r>
            <a:r>
              <a:rPr lang="es-CO" b="1" dirty="0" err="1">
                <a:solidFill>
                  <a:schemeClr val="tx1"/>
                </a:solidFill>
                <a:latin typeface="Calibri" panose="020F0502020204030204" pitchFamily="34" charset="0"/>
                <a:cs typeface="Calibri" panose="020F0502020204030204" pitchFamily="34" charset="0"/>
              </a:rPr>
              <a:t>to</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assemble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an</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a:t>
            </a:r>
          </a:p>
        </p:txBody>
      </p:sp>
      <p:sp>
        <p:nvSpPr>
          <p:cNvPr id="9" name="Rectángulo 8">
            <a:extLst>
              <a:ext uri="{FF2B5EF4-FFF2-40B4-BE49-F238E27FC236}">
                <a16:creationId xmlns:a16="http://schemas.microsoft.com/office/drawing/2014/main" id="{7A918C11-EB0B-1E13-D283-3818280BA6E1}"/>
              </a:ext>
            </a:extLst>
          </p:cNvPr>
          <p:cNvSpPr/>
          <p:nvPr/>
        </p:nvSpPr>
        <p:spPr>
          <a:xfrm>
            <a:off x="5958349" y="4208205"/>
            <a:ext cx="1858296" cy="255640"/>
          </a:xfrm>
          <a:prstGeom prst="rect">
            <a:avLst/>
          </a:prstGeom>
          <a:noFill/>
          <a:ln w="25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pic>
        <p:nvPicPr>
          <p:cNvPr id="6" name="Imagen 5">
            <a:extLst>
              <a:ext uri="{FF2B5EF4-FFF2-40B4-BE49-F238E27FC236}">
                <a16:creationId xmlns:a16="http://schemas.microsoft.com/office/drawing/2014/main" id="{20938077-CF76-8562-319E-06AB9BAD8B30}"/>
              </a:ext>
            </a:extLst>
          </p:cNvPr>
          <p:cNvPicPr>
            <a:picLocks noChangeAspect="1"/>
          </p:cNvPicPr>
          <p:nvPr/>
        </p:nvPicPr>
        <p:blipFill>
          <a:blip r:embed="rId2"/>
          <a:stretch>
            <a:fillRect/>
          </a:stretch>
        </p:blipFill>
        <p:spPr>
          <a:xfrm>
            <a:off x="4878880" y="1402962"/>
            <a:ext cx="6551120" cy="5319068"/>
          </a:xfrm>
          <a:prstGeom prst="rect">
            <a:avLst/>
          </a:prstGeom>
        </p:spPr>
      </p:pic>
      <p:sp>
        <p:nvSpPr>
          <p:cNvPr id="3" name="Rectángulo 2">
            <a:extLst>
              <a:ext uri="{FF2B5EF4-FFF2-40B4-BE49-F238E27FC236}">
                <a16:creationId xmlns:a16="http://schemas.microsoft.com/office/drawing/2014/main" id="{4FA85F42-5F38-7A91-BD7C-6B76142EEC85}"/>
              </a:ext>
            </a:extLst>
          </p:cNvPr>
          <p:cNvSpPr/>
          <p:nvPr/>
        </p:nvSpPr>
        <p:spPr>
          <a:xfrm>
            <a:off x="1983001" y="4026643"/>
            <a:ext cx="2350008" cy="145975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err="1">
                <a:solidFill>
                  <a:schemeClr val="tx1"/>
                </a:solidFill>
                <a:latin typeface="Calibri" panose="020F0502020204030204" pitchFamily="34" charset="0"/>
                <a:cs typeface="Calibri" panose="020F0502020204030204" pitchFamily="34" charset="0"/>
              </a:rPr>
              <a:t>Commands</a:t>
            </a:r>
            <a:r>
              <a:rPr lang="es-CO" b="1" dirty="0">
                <a:solidFill>
                  <a:schemeClr val="tx1"/>
                </a:solidFill>
                <a:latin typeface="Calibri" panose="020F0502020204030204" pitchFamily="34" charset="0"/>
                <a:cs typeface="Calibri" panose="020F0502020204030204" pitchFamily="34" charset="0"/>
              </a:rPr>
              <a:t> in a </a:t>
            </a:r>
            <a:r>
              <a:rPr lang="es-CO" b="1" dirty="0" err="1">
                <a:solidFill>
                  <a:schemeClr val="tx1"/>
                </a:solidFill>
                <a:latin typeface="Calibri" panose="020F0502020204030204" pitchFamily="34" charset="0"/>
                <a:cs typeface="Calibri" panose="020F0502020204030204" pitchFamily="34" charset="0"/>
              </a:rPr>
              <a:t>Dockerfile</a:t>
            </a:r>
            <a:r>
              <a:rPr lang="es-CO" b="1" dirty="0">
                <a:solidFill>
                  <a:schemeClr val="tx1"/>
                </a:solidFill>
                <a:latin typeface="Calibri" panose="020F0502020204030204" pitchFamily="34" charset="0"/>
                <a:cs typeface="Calibri" panose="020F0502020204030204" pitchFamily="34" charset="0"/>
              </a:rPr>
              <a:t> are </a:t>
            </a:r>
            <a:r>
              <a:rPr lang="es-CO" b="1" dirty="0" err="1">
                <a:solidFill>
                  <a:schemeClr val="tx1"/>
                </a:solidFill>
                <a:latin typeface="Calibri" panose="020F0502020204030204" pitchFamily="34" charset="0"/>
                <a:cs typeface="Calibri" panose="020F0502020204030204" pitchFamily="34" charset="0"/>
              </a:rPr>
              <a:t>knwon</a:t>
            </a:r>
            <a:r>
              <a:rPr lang="es-CO" b="1" dirty="0">
                <a:solidFill>
                  <a:schemeClr val="tx1"/>
                </a:solidFill>
                <a:latin typeface="Calibri" panose="020F0502020204030204" pitchFamily="34" charset="0"/>
                <a:cs typeface="Calibri" panose="020F0502020204030204" pitchFamily="34" charset="0"/>
              </a:rPr>
              <a:t> as </a:t>
            </a:r>
            <a:r>
              <a:rPr lang="es-CO" b="1" i="1" dirty="0">
                <a:solidFill>
                  <a:schemeClr val="tx1"/>
                </a:solidFill>
                <a:latin typeface="Calibri" panose="020F0502020204030204" pitchFamily="34" charset="0"/>
                <a:cs typeface="Calibri" panose="020F0502020204030204" pitchFamily="34" charset="0"/>
              </a:rPr>
              <a:t>directives</a:t>
            </a:r>
            <a:r>
              <a:rPr lang="es-CO" b="1" dirty="0">
                <a:solidFill>
                  <a:schemeClr val="tx1"/>
                </a:solidFill>
                <a:latin typeface="Calibri" panose="020F0502020204030204" pitchFamily="34" charset="0"/>
                <a:cs typeface="Calibri" panose="020F0502020204030204" pitchFamily="34" charset="0"/>
              </a:rPr>
              <a:t>.</a:t>
            </a:r>
          </a:p>
        </p:txBody>
      </p:sp>
      <p:sp>
        <p:nvSpPr>
          <p:cNvPr id="5" name="Rectángulo 4">
            <a:extLst>
              <a:ext uri="{FF2B5EF4-FFF2-40B4-BE49-F238E27FC236}">
                <a16:creationId xmlns:a16="http://schemas.microsoft.com/office/drawing/2014/main" id="{B0224802-3B54-F7EC-6491-E21EE7C8C596}"/>
              </a:ext>
            </a:extLst>
          </p:cNvPr>
          <p:cNvSpPr/>
          <p:nvPr/>
        </p:nvSpPr>
        <p:spPr>
          <a:xfrm>
            <a:off x="9211610" y="3087998"/>
            <a:ext cx="2519726" cy="140087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Directive </a:t>
            </a:r>
            <a:r>
              <a:rPr lang="es-CO" b="1" dirty="0" err="1">
                <a:solidFill>
                  <a:schemeClr val="tx1"/>
                </a:solidFill>
                <a:latin typeface="Calibri" panose="020F0502020204030204" pitchFamily="34" charset="0"/>
                <a:cs typeface="Calibri" panose="020F0502020204030204" pitchFamily="34" charset="0"/>
              </a:rPr>
              <a:t>syntax</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is</a:t>
            </a:r>
            <a:r>
              <a:rPr lang="es-CO" b="1" dirty="0">
                <a:solidFill>
                  <a:schemeClr val="tx1"/>
                </a:solidFill>
                <a:latin typeface="Calibri" panose="020F0502020204030204" pitchFamily="34" charset="0"/>
                <a:cs typeface="Calibri" panose="020F0502020204030204" pitchFamily="34" charset="0"/>
              </a:rPr>
              <a:t> as </a:t>
            </a:r>
            <a:r>
              <a:rPr lang="es-CO" b="1" dirty="0" err="1">
                <a:solidFill>
                  <a:schemeClr val="tx1"/>
                </a:solidFill>
                <a:latin typeface="Calibri" panose="020F0502020204030204" pitchFamily="34" charset="0"/>
                <a:cs typeface="Calibri" panose="020F0502020204030204" pitchFamily="34" charset="0"/>
              </a:rPr>
              <a:t>follows</a:t>
            </a:r>
            <a:r>
              <a:rPr lang="es-CO" b="1" dirty="0">
                <a:solidFill>
                  <a:schemeClr val="tx1"/>
                </a:solidFill>
                <a:latin typeface="Calibri" panose="020F0502020204030204" pitchFamily="34" charset="0"/>
                <a:cs typeface="Calibri" panose="020F0502020204030204" pitchFamily="34" charset="0"/>
              </a:rPr>
              <a:t>:</a:t>
            </a:r>
          </a:p>
          <a:p>
            <a:pPr algn="ctr"/>
            <a:r>
              <a:rPr lang="es-CO" b="1" i="1" dirty="0">
                <a:latin typeface="Calibri" panose="020F0502020204030204" pitchFamily="34" charset="0"/>
                <a:cs typeface="Calibri" panose="020F0502020204030204" pitchFamily="34" charset="0"/>
              </a:rPr>
              <a:t>DIRECTIVE </a:t>
            </a:r>
            <a:r>
              <a:rPr lang="es-CO" b="1" i="1" dirty="0" err="1">
                <a:latin typeface="Calibri" panose="020F0502020204030204" pitchFamily="34" charset="0"/>
                <a:cs typeface="Calibri" panose="020F0502020204030204" pitchFamily="34" charset="0"/>
              </a:rPr>
              <a:t>argument</a:t>
            </a:r>
            <a:endParaRPr lang="es-CO" b="1" i="1" dirty="0">
              <a:solidFill>
                <a:schemeClr val="tx1"/>
              </a:solidFill>
              <a:latin typeface="Calibri" panose="020F0502020204030204" pitchFamily="34" charset="0"/>
              <a:cs typeface="Calibri" panose="020F0502020204030204" pitchFamily="34" charset="0"/>
            </a:endParaRPr>
          </a:p>
        </p:txBody>
      </p:sp>
      <p:sp>
        <p:nvSpPr>
          <p:cNvPr id="10" name="Rectángulo 9">
            <a:extLst>
              <a:ext uri="{FF2B5EF4-FFF2-40B4-BE49-F238E27FC236}">
                <a16:creationId xmlns:a16="http://schemas.microsoft.com/office/drawing/2014/main" id="{4037E710-19D3-2E2E-9ECB-2E749DCBF5E8}"/>
              </a:ext>
            </a:extLst>
          </p:cNvPr>
          <p:cNvSpPr/>
          <p:nvPr/>
        </p:nvSpPr>
        <p:spPr>
          <a:xfrm>
            <a:off x="218209" y="5642264"/>
            <a:ext cx="4094018" cy="962891"/>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Las directivas son case INSENSITIVE. Se recomienda que las directivas se escriban en mayúscula sostenida.</a:t>
            </a:r>
            <a:endParaRPr lang="es-CO" b="1"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539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5"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a:t>
            </a:r>
            <a:r>
              <a:rPr lang="es-CO" dirty="0" err="1"/>
              <a:t>Dockerfile</a:t>
            </a:r>
            <a:r>
              <a:rPr lang="es-CO" dirty="0"/>
              <a:t> Directives I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27</a:t>
            </a:fld>
            <a:endParaRPr lang="es-CO"/>
          </a:p>
        </p:txBody>
      </p:sp>
      <p:sp>
        <p:nvSpPr>
          <p:cNvPr id="11" name="Rectángulo 10">
            <a:extLst>
              <a:ext uri="{FF2B5EF4-FFF2-40B4-BE49-F238E27FC236}">
                <a16:creationId xmlns:a16="http://schemas.microsoft.com/office/drawing/2014/main" id="{E3107523-9810-D817-E643-D1811353E43D}"/>
              </a:ext>
            </a:extLst>
          </p:cNvPr>
          <p:cNvSpPr/>
          <p:nvPr/>
        </p:nvSpPr>
        <p:spPr>
          <a:xfrm>
            <a:off x="2152720" y="1278081"/>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FROM</a:t>
            </a:r>
          </a:p>
        </p:txBody>
      </p:sp>
      <p:sp>
        <p:nvSpPr>
          <p:cNvPr id="12" name="Abrir llave 11">
            <a:extLst>
              <a:ext uri="{FF2B5EF4-FFF2-40B4-BE49-F238E27FC236}">
                <a16:creationId xmlns:a16="http://schemas.microsoft.com/office/drawing/2014/main" id="{DE3D29C2-7E07-9B17-0170-6CA246B134EB}"/>
              </a:ext>
            </a:extLst>
          </p:cNvPr>
          <p:cNvSpPr/>
          <p:nvPr/>
        </p:nvSpPr>
        <p:spPr>
          <a:xfrm>
            <a:off x="3397829" y="1049482"/>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CuadroTexto 12">
            <a:extLst>
              <a:ext uri="{FF2B5EF4-FFF2-40B4-BE49-F238E27FC236}">
                <a16:creationId xmlns:a16="http://schemas.microsoft.com/office/drawing/2014/main" id="{67810697-BAD7-D140-100A-974CDACE6020}"/>
              </a:ext>
            </a:extLst>
          </p:cNvPr>
          <p:cNvSpPr txBox="1"/>
          <p:nvPr/>
        </p:nvSpPr>
        <p:spPr>
          <a:xfrm>
            <a:off x="3815105" y="1109640"/>
            <a:ext cx="7636042"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Los </a:t>
            </a:r>
            <a:r>
              <a:rPr lang="en-US" dirty="0" err="1"/>
              <a:t>Dockerfiles</a:t>
            </a:r>
            <a:r>
              <a:rPr lang="en-US" dirty="0"/>
              <a:t> </a:t>
            </a:r>
            <a:r>
              <a:rPr lang="en-US" dirty="0" err="1"/>
              <a:t>generalmente</a:t>
            </a:r>
            <a:r>
              <a:rPr lang="en-US" dirty="0"/>
              <a:t> </a:t>
            </a:r>
            <a:r>
              <a:rPr lang="en-US" dirty="0" err="1"/>
              <a:t>comienzan</a:t>
            </a:r>
            <a:r>
              <a:rPr lang="en-US" dirty="0"/>
              <a:t> con </a:t>
            </a:r>
            <a:r>
              <a:rPr lang="en-US" dirty="0" err="1"/>
              <a:t>esta</a:t>
            </a:r>
            <a:r>
              <a:rPr lang="en-US" dirty="0"/>
              <a:t> directive.</a:t>
            </a:r>
          </a:p>
          <a:p>
            <a:pPr marL="285750" indent="-285750">
              <a:buFont typeface="Arial" panose="020B0604020202020204" pitchFamily="34" charset="0"/>
              <a:buChar char="•"/>
            </a:pPr>
            <a:r>
              <a:rPr lang="en-US" dirty="0"/>
              <a:t>Se </a:t>
            </a:r>
            <a:r>
              <a:rPr lang="en-US" dirty="0" err="1"/>
              <a:t>usa</a:t>
            </a:r>
            <a:r>
              <a:rPr lang="en-US" dirty="0"/>
              <a:t> para </a:t>
            </a:r>
            <a:r>
              <a:rPr lang="en-US" dirty="0" err="1"/>
              <a:t>especificar</a:t>
            </a:r>
            <a:r>
              <a:rPr lang="en-US" dirty="0"/>
              <a:t> la imagen madre de </a:t>
            </a:r>
            <a:r>
              <a:rPr lang="en-US" dirty="0" err="1"/>
              <a:t>nuestra</a:t>
            </a:r>
            <a:r>
              <a:rPr lang="en-US" dirty="0"/>
              <a:t> imagen de Docker.</a:t>
            </a:r>
          </a:p>
          <a:p>
            <a:pPr marL="285750" indent="-285750">
              <a:buFont typeface="Arial" panose="020B0604020202020204" pitchFamily="34" charset="0"/>
              <a:buChar char="•"/>
            </a:pPr>
            <a:r>
              <a:rPr lang="en-US" dirty="0"/>
              <a:t>La imagine madre es </a:t>
            </a:r>
            <a:r>
              <a:rPr lang="en-US" dirty="0" err="1"/>
              <a:t>el</a:t>
            </a:r>
            <a:r>
              <a:rPr lang="en-US" dirty="0"/>
              <a:t> punto </a:t>
            </a:r>
            <a:r>
              <a:rPr lang="en-US" dirty="0" err="1"/>
              <a:t>inicial</a:t>
            </a:r>
            <a:r>
              <a:rPr lang="en-US" dirty="0"/>
              <a:t> de </a:t>
            </a:r>
            <a:r>
              <a:rPr lang="en-US" dirty="0" err="1"/>
              <a:t>nuestra</a:t>
            </a:r>
            <a:r>
              <a:rPr lang="en-US" dirty="0"/>
              <a:t> imagen de Docker.</a:t>
            </a:r>
          </a:p>
        </p:txBody>
      </p:sp>
      <p:pic>
        <p:nvPicPr>
          <p:cNvPr id="15" name="Imagen 14">
            <a:extLst>
              <a:ext uri="{FF2B5EF4-FFF2-40B4-BE49-F238E27FC236}">
                <a16:creationId xmlns:a16="http://schemas.microsoft.com/office/drawing/2014/main" id="{116FD8B4-3255-C1A4-4374-8EC7AD4C014D}"/>
              </a:ext>
            </a:extLst>
          </p:cNvPr>
          <p:cNvPicPr>
            <a:picLocks noChangeAspect="1"/>
          </p:cNvPicPr>
          <p:nvPr/>
        </p:nvPicPr>
        <p:blipFill>
          <a:blip r:embed="rId3"/>
          <a:stretch>
            <a:fillRect/>
          </a:stretch>
        </p:blipFill>
        <p:spPr>
          <a:xfrm>
            <a:off x="5031536" y="2165070"/>
            <a:ext cx="3128701" cy="546046"/>
          </a:xfrm>
          <a:prstGeom prst="rect">
            <a:avLst/>
          </a:prstGeom>
        </p:spPr>
      </p:pic>
      <p:sp>
        <p:nvSpPr>
          <p:cNvPr id="16" name="Rectángulo 15">
            <a:extLst>
              <a:ext uri="{FF2B5EF4-FFF2-40B4-BE49-F238E27FC236}">
                <a16:creationId xmlns:a16="http://schemas.microsoft.com/office/drawing/2014/main" id="{F659F468-40EB-A101-F46B-FCA2FB6FF5C4}"/>
              </a:ext>
            </a:extLst>
          </p:cNvPr>
          <p:cNvSpPr/>
          <p:nvPr/>
        </p:nvSpPr>
        <p:spPr>
          <a:xfrm>
            <a:off x="8343900" y="2015836"/>
            <a:ext cx="3657600" cy="827809"/>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Si no se especifica el tag, se tomará la última versión de la imagen.</a:t>
            </a:r>
            <a:endParaRPr lang="es-CO" b="1" i="1" dirty="0">
              <a:solidFill>
                <a:schemeClr val="bg1"/>
              </a:solidFill>
              <a:latin typeface="Calibri" panose="020F0502020204030204" pitchFamily="34" charset="0"/>
              <a:cs typeface="Calibri" panose="020F0502020204030204" pitchFamily="34" charset="0"/>
            </a:endParaRPr>
          </a:p>
        </p:txBody>
      </p:sp>
      <p:sp>
        <p:nvSpPr>
          <p:cNvPr id="17" name="Rectángulo 16">
            <a:extLst>
              <a:ext uri="{FF2B5EF4-FFF2-40B4-BE49-F238E27FC236}">
                <a16:creationId xmlns:a16="http://schemas.microsoft.com/office/drawing/2014/main" id="{DAFF079E-A759-73D9-F04E-0FC7C0C7D105}"/>
              </a:ext>
            </a:extLst>
          </p:cNvPr>
          <p:cNvSpPr/>
          <p:nvPr/>
        </p:nvSpPr>
        <p:spPr>
          <a:xfrm>
            <a:off x="1506681" y="2161308"/>
            <a:ext cx="3321627" cy="907473"/>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Podemos </a:t>
            </a:r>
            <a:r>
              <a:rPr lang="es-CO" b="1" dirty="0" err="1">
                <a:solidFill>
                  <a:schemeClr val="bg1"/>
                </a:solidFill>
                <a:latin typeface="Calibri" panose="020F0502020204030204" pitchFamily="34" charset="0"/>
                <a:cs typeface="Calibri" panose="020F0502020204030204" pitchFamily="34" charset="0"/>
              </a:rPr>
              <a:t>especifircar</a:t>
            </a:r>
            <a:r>
              <a:rPr lang="es-CO" b="1" dirty="0">
                <a:solidFill>
                  <a:schemeClr val="bg1"/>
                </a:solidFill>
                <a:latin typeface="Calibri" panose="020F0502020204030204" pitchFamily="34" charset="0"/>
                <a:cs typeface="Calibri" panose="020F0502020204030204" pitchFamily="34" charset="0"/>
              </a:rPr>
              <a:t> la imagen </a:t>
            </a:r>
            <a:r>
              <a:rPr lang="es-CO" b="1" i="1" dirty="0" err="1">
                <a:solidFill>
                  <a:schemeClr val="bg1"/>
                </a:solidFill>
                <a:latin typeface="Calibri" panose="020F0502020204030204" pitchFamily="34" charset="0"/>
                <a:cs typeface="Calibri" panose="020F0502020204030204" pitchFamily="34" charset="0"/>
              </a:rPr>
              <a:t>scratch</a:t>
            </a:r>
            <a:r>
              <a:rPr lang="es-CO" b="1" i="1" dirty="0">
                <a:solidFill>
                  <a:schemeClr val="bg1"/>
                </a:solidFill>
                <a:latin typeface="Calibri" panose="020F0502020204030204" pitchFamily="34" charset="0"/>
                <a:cs typeface="Calibri" panose="020F0502020204030204" pitchFamily="34" charset="0"/>
              </a:rPr>
              <a:t> </a:t>
            </a:r>
            <a:r>
              <a:rPr lang="es-CO" b="1" dirty="0">
                <a:solidFill>
                  <a:schemeClr val="bg1"/>
                </a:solidFill>
                <a:latin typeface="Calibri" panose="020F0502020204030204" pitchFamily="34" charset="0"/>
                <a:cs typeface="Calibri" panose="020F0502020204030204" pitchFamily="34" charset="0"/>
              </a:rPr>
              <a:t>si queremos crear una imagen madre nueva.</a:t>
            </a:r>
            <a:endParaRPr lang="es-CO" b="1" i="1" dirty="0">
              <a:solidFill>
                <a:schemeClr val="bg1"/>
              </a:solidFill>
              <a:latin typeface="Calibri" panose="020F0502020204030204" pitchFamily="34" charset="0"/>
              <a:cs typeface="Calibri" panose="020F0502020204030204" pitchFamily="34" charset="0"/>
            </a:endParaRPr>
          </a:p>
        </p:txBody>
      </p:sp>
      <p:sp>
        <p:nvSpPr>
          <p:cNvPr id="18" name="Rectángulo 17">
            <a:extLst>
              <a:ext uri="{FF2B5EF4-FFF2-40B4-BE49-F238E27FC236}">
                <a16:creationId xmlns:a16="http://schemas.microsoft.com/office/drawing/2014/main" id="{CF39A519-479A-222C-900F-6F5781990F68}"/>
              </a:ext>
            </a:extLst>
          </p:cNvPr>
          <p:cNvSpPr/>
          <p:nvPr/>
        </p:nvSpPr>
        <p:spPr>
          <a:xfrm>
            <a:off x="2024566" y="3186727"/>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LABEL</a:t>
            </a:r>
          </a:p>
        </p:txBody>
      </p:sp>
      <p:sp>
        <p:nvSpPr>
          <p:cNvPr id="19" name="Abrir llave 18">
            <a:extLst>
              <a:ext uri="{FF2B5EF4-FFF2-40B4-BE49-F238E27FC236}">
                <a16:creationId xmlns:a16="http://schemas.microsoft.com/office/drawing/2014/main" id="{622B8EAA-8861-90EC-087F-32BA0D4EA517}"/>
              </a:ext>
            </a:extLst>
          </p:cNvPr>
          <p:cNvSpPr/>
          <p:nvPr/>
        </p:nvSpPr>
        <p:spPr>
          <a:xfrm>
            <a:off x="3363193" y="3155373"/>
            <a:ext cx="644236" cy="678690"/>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uadroTexto 19">
            <a:extLst>
              <a:ext uri="{FF2B5EF4-FFF2-40B4-BE49-F238E27FC236}">
                <a16:creationId xmlns:a16="http://schemas.microsoft.com/office/drawing/2014/main" id="{2EE8741D-E0A4-2E1A-8706-51845AEFE8C8}"/>
              </a:ext>
            </a:extLst>
          </p:cNvPr>
          <p:cNvSpPr txBox="1"/>
          <p:nvPr/>
        </p:nvSpPr>
        <p:spPr>
          <a:xfrm>
            <a:off x="3749296" y="3173967"/>
            <a:ext cx="76360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Pareja clave-valor para </a:t>
            </a:r>
            <a:r>
              <a:rPr lang="en-US" dirty="0" err="1"/>
              <a:t>agregar</a:t>
            </a:r>
            <a:r>
              <a:rPr lang="en-US" dirty="0"/>
              <a:t> </a:t>
            </a:r>
            <a:r>
              <a:rPr lang="en-US" dirty="0" err="1"/>
              <a:t>metadatos</a:t>
            </a:r>
            <a:r>
              <a:rPr lang="en-US" dirty="0"/>
              <a:t> a </a:t>
            </a:r>
            <a:r>
              <a:rPr lang="en-US" dirty="0" err="1"/>
              <a:t>nuestra</a:t>
            </a:r>
            <a:r>
              <a:rPr lang="en-US" dirty="0"/>
              <a:t> imagen de Docker.</a:t>
            </a:r>
          </a:p>
          <a:p>
            <a:pPr marL="285750" indent="-285750">
              <a:buFont typeface="Arial" panose="020B0604020202020204" pitchFamily="34" charset="0"/>
              <a:buChar char="•"/>
            </a:pPr>
            <a:r>
              <a:rPr lang="en-US" dirty="0"/>
              <a:t>Se </a:t>
            </a:r>
            <a:r>
              <a:rPr lang="en-US" dirty="0" err="1"/>
              <a:t>usa</a:t>
            </a:r>
            <a:r>
              <a:rPr lang="en-US" dirty="0"/>
              <a:t> para organizer </a:t>
            </a:r>
            <a:r>
              <a:rPr lang="en-US" dirty="0" err="1"/>
              <a:t>internamente</a:t>
            </a:r>
            <a:r>
              <a:rPr lang="en-US" dirty="0"/>
              <a:t> las </a:t>
            </a:r>
            <a:r>
              <a:rPr lang="en-US" dirty="0" err="1"/>
              <a:t>imagenes</a:t>
            </a:r>
            <a:r>
              <a:rPr lang="en-US" dirty="0"/>
              <a:t>.</a:t>
            </a:r>
          </a:p>
        </p:txBody>
      </p:sp>
      <p:pic>
        <p:nvPicPr>
          <p:cNvPr id="22" name="Imagen 21">
            <a:extLst>
              <a:ext uri="{FF2B5EF4-FFF2-40B4-BE49-F238E27FC236}">
                <a16:creationId xmlns:a16="http://schemas.microsoft.com/office/drawing/2014/main" id="{D754E8AC-54E7-FD9E-D11C-A82FC2696D40}"/>
              </a:ext>
            </a:extLst>
          </p:cNvPr>
          <p:cNvPicPr>
            <a:picLocks noChangeAspect="1"/>
          </p:cNvPicPr>
          <p:nvPr/>
        </p:nvPicPr>
        <p:blipFill>
          <a:blip r:embed="rId4"/>
          <a:stretch>
            <a:fillRect/>
          </a:stretch>
        </p:blipFill>
        <p:spPr>
          <a:xfrm>
            <a:off x="8903133" y="3608882"/>
            <a:ext cx="3152146" cy="399366"/>
          </a:xfrm>
          <a:prstGeom prst="rect">
            <a:avLst/>
          </a:prstGeom>
        </p:spPr>
      </p:pic>
      <p:sp>
        <p:nvSpPr>
          <p:cNvPr id="23" name="Rectángulo 22">
            <a:extLst>
              <a:ext uri="{FF2B5EF4-FFF2-40B4-BE49-F238E27FC236}">
                <a16:creationId xmlns:a16="http://schemas.microsoft.com/office/drawing/2014/main" id="{A760A603-E42C-86F4-BCF0-5954BA9549B0}"/>
              </a:ext>
            </a:extLst>
          </p:cNvPr>
          <p:cNvSpPr/>
          <p:nvPr/>
        </p:nvSpPr>
        <p:spPr>
          <a:xfrm>
            <a:off x="2016545" y="4317695"/>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RUN</a:t>
            </a:r>
          </a:p>
        </p:txBody>
      </p:sp>
      <p:sp>
        <p:nvSpPr>
          <p:cNvPr id="24" name="Abrir llave 23">
            <a:extLst>
              <a:ext uri="{FF2B5EF4-FFF2-40B4-BE49-F238E27FC236}">
                <a16:creationId xmlns:a16="http://schemas.microsoft.com/office/drawing/2014/main" id="{C1008A3C-5B0B-CFD7-ECFC-0931DF275942}"/>
              </a:ext>
            </a:extLst>
          </p:cNvPr>
          <p:cNvSpPr/>
          <p:nvPr/>
        </p:nvSpPr>
        <p:spPr>
          <a:xfrm>
            <a:off x="3316159" y="4201574"/>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CuadroTexto 24">
            <a:extLst>
              <a:ext uri="{FF2B5EF4-FFF2-40B4-BE49-F238E27FC236}">
                <a16:creationId xmlns:a16="http://schemas.microsoft.com/office/drawing/2014/main" id="{6A3AE2B0-5573-210A-41EC-5BF1E5965854}"/>
              </a:ext>
            </a:extLst>
          </p:cNvPr>
          <p:cNvSpPr txBox="1"/>
          <p:nvPr/>
        </p:nvSpPr>
        <p:spPr>
          <a:xfrm>
            <a:off x="3733435" y="4149437"/>
            <a:ext cx="8458565"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 </a:t>
            </a:r>
            <a:r>
              <a:rPr lang="en-US" dirty="0" err="1"/>
              <a:t>utilizamos</a:t>
            </a:r>
            <a:r>
              <a:rPr lang="en-US" dirty="0"/>
              <a:t> </a:t>
            </a:r>
            <a:r>
              <a:rPr lang="en-US" dirty="0" err="1"/>
              <a:t>cuando</a:t>
            </a:r>
            <a:r>
              <a:rPr lang="en-US" dirty="0"/>
              <a:t> </a:t>
            </a:r>
            <a:r>
              <a:rPr lang="en-US" dirty="0" err="1"/>
              <a:t>queremos</a:t>
            </a:r>
            <a:r>
              <a:rPr lang="en-US" dirty="0"/>
              <a:t> </a:t>
            </a:r>
            <a:r>
              <a:rPr lang="en-US" dirty="0" err="1"/>
              <a:t>ejecutar</a:t>
            </a:r>
            <a:r>
              <a:rPr lang="en-US" dirty="0"/>
              <a:t> commandos </a:t>
            </a:r>
            <a:r>
              <a:rPr lang="en-US" dirty="0" err="1"/>
              <a:t>durante</a:t>
            </a:r>
            <a:r>
              <a:rPr lang="en-US" dirty="0"/>
              <a:t> la </a:t>
            </a:r>
            <a:r>
              <a:rPr lang="en-US" dirty="0" err="1"/>
              <a:t>construcción</a:t>
            </a:r>
            <a:r>
              <a:rPr lang="en-US" dirty="0"/>
              <a:t> de </a:t>
            </a:r>
            <a:r>
              <a:rPr lang="en-US" dirty="0" err="1"/>
              <a:t>nuestra</a:t>
            </a:r>
            <a:r>
              <a:rPr lang="en-US" dirty="0"/>
              <a:t> imagen.</a:t>
            </a:r>
          </a:p>
          <a:p>
            <a:pPr marL="285750" indent="-285750">
              <a:buFont typeface="Arial" panose="020B0604020202020204" pitchFamily="34" charset="0"/>
              <a:buChar char="•"/>
            </a:pPr>
            <a:r>
              <a:rPr lang="en-US" dirty="0" err="1"/>
              <a:t>Comúnmente</a:t>
            </a:r>
            <a:r>
              <a:rPr lang="en-US" dirty="0"/>
              <a:t> se </a:t>
            </a:r>
            <a:r>
              <a:rPr lang="en-US" dirty="0" err="1"/>
              <a:t>usa</a:t>
            </a:r>
            <a:r>
              <a:rPr lang="en-US" dirty="0"/>
              <a:t> para </a:t>
            </a:r>
            <a:r>
              <a:rPr lang="en-US" dirty="0" err="1"/>
              <a:t>instalar</a:t>
            </a:r>
            <a:r>
              <a:rPr lang="en-US" dirty="0"/>
              <a:t> </a:t>
            </a:r>
            <a:r>
              <a:rPr lang="en-US" dirty="0" err="1"/>
              <a:t>paquetes</a:t>
            </a:r>
            <a:r>
              <a:rPr lang="en-US" dirty="0"/>
              <a:t>, </a:t>
            </a:r>
            <a:r>
              <a:rPr lang="en-US" dirty="0" err="1"/>
              <a:t>crear</a:t>
            </a:r>
            <a:r>
              <a:rPr lang="en-US" dirty="0"/>
              <a:t> </a:t>
            </a:r>
            <a:r>
              <a:rPr lang="en-US" dirty="0" err="1"/>
              <a:t>usuarios</a:t>
            </a:r>
            <a:r>
              <a:rPr lang="en-US" dirty="0"/>
              <a:t>, </a:t>
            </a:r>
            <a:r>
              <a:rPr lang="en-US" dirty="0" err="1"/>
              <a:t>grupos</a:t>
            </a:r>
            <a:r>
              <a:rPr lang="en-US" dirty="0"/>
              <a:t>, entre </a:t>
            </a:r>
            <a:r>
              <a:rPr lang="en-US" dirty="0" err="1"/>
              <a:t>otras</a:t>
            </a:r>
            <a:r>
              <a:rPr lang="en-US" dirty="0"/>
              <a:t>.</a:t>
            </a:r>
          </a:p>
        </p:txBody>
      </p:sp>
      <p:pic>
        <p:nvPicPr>
          <p:cNvPr id="27" name="Imagen 26">
            <a:extLst>
              <a:ext uri="{FF2B5EF4-FFF2-40B4-BE49-F238E27FC236}">
                <a16:creationId xmlns:a16="http://schemas.microsoft.com/office/drawing/2014/main" id="{B0D12C30-1BCE-221D-1B19-0FCE282DEA95}"/>
              </a:ext>
            </a:extLst>
          </p:cNvPr>
          <p:cNvPicPr>
            <a:picLocks noChangeAspect="1"/>
          </p:cNvPicPr>
          <p:nvPr/>
        </p:nvPicPr>
        <p:blipFill rotWithShape="1">
          <a:blip r:embed="rId5"/>
          <a:srcRect t="34650"/>
          <a:stretch/>
        </p:blipFill>
        <p:spPr>
          <a:xfrm>
            <a:off x="6875830" y="5164281"/>
            <a:ext cx="2445841" cy="367326"/>
          </a:xfrm>
          <a:prstGeom prst="rect">
            <a:avLst/>
          </a:prstGeom>
        </p:spPr>
      </p:pic>
      <p:sp>
        <p:nvSpPr>
          <p:cNvPr id="28" name="Rectángulo 27">
            <a:extLst>
              <a:ext uri="{FF2B5EF4-FFF2-40B4-BE49-F238E27FC236}">
                <a16:creationId xmlns:a16="http://schemas.microsoft.com/office/drawing/2014/main" id="{E44A3025-31E0-2B57-CEF4-62D569894CD9}"/>
              </a:ext>
            </a:extLst>
          </p:cNvPr>
          <p:cNvSpPr/>
          <p:nvPr/>
        </p:nvSpPr>
        <p:spPr>
          <a:xfrm>
            <a:off x="9590810" y="5091546"/>
            <a:ext cx="2310245" cy="862445"/>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Pueden existir múltiples RUN en un mismo </a:t>
            </a:r>
            <a:r>
              <a:rPr lang="es-CO" b="1" dirty="0" err="1">
                <a:solidFill>
                  <a:schemeClr val="bg1"/>
                </a:solidFill>
                <a:latin typeface="Calibri" panose="020F0502020204030204" pitchFamily="34" charset="0"/>
                <a:cs typeface="Calibri" panose="020F0502020204030204" pitchFamily="34" charset="0"/>
              </a:rPr>
              <a:t>Dockerfile</a:t>
            </a:r>
            <a:r>
              <a:rPr lang="es-CO" b="1" dirty="0">
                <a:solidFill>
                  <a:schemeClr val="bg1"/>
                </a:solidFill>
                <a:latin typeface="Calibri" panose="020F0502020204030204" pitchFamily="34" charset="0"/>
                <a:cs typeface="Calibri" panose="020F0502020204030204" pitchFamily="34" charset="0"/>
              </a:rPr>
              <a:t>.</a:t>
            </a:r>
            <a:endParaRPr lang="es-CO" b="1" i="1" dirty="0">
              <a:solidFill>
                <a:schemeClr val="bg1"/>
              </a:solidFill>
              <a:latin typeface="Calibri" panose="020F0502020204030204" pitchFamily="34" charset="0"/>
              <a:cs typeface="Calibri" panose="020F0502020204030204" pitchFamily="34" charset="0"/>
            </a:endParaRPr>
          </a:p>
        </p:txBody>
      </p:sp>
      <p:sp>
        <p:nvSpPr>
          <p:cNvPr id="29" name="Rectángulo 28">
            <a:extLst>
              <a:ext uri="{FF2B5EF4-FFF2-40B4-BE49-F238E27FC236}">
                <a16:creationId xmlns:a16="http://schemas.microsoft.com/office/drawing/2014/main" id="{7D6C5709-D5E0-1ED7-2B9D-A82E5D73ECB9}"/>
              </a:ext>
            </a:extLst>
          </p:cNvPr>
          <p:cNvSpPr/>
          <p:nvPr/>
        </p:nvSpPr>
        <p:spPr>
          <a:xfrm>
            <a:off x="3293918" y="5129646"/>
            <a:ext cx="3657601" cy="862445"/>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Pueden realizarse múltiples comandos en un mismo RUN separando cada comando con &amp;&amp;</a:t>
            </a:r>
            <a:endParaRPr lang="es-CO" b="1"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15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7" grpId="0" animBg="1"/>
      <p:bldP spid="18" grpId="0" animBg="1"/>
      <p:bldP spid="19" grpId="0" animBg="1"/>
      <p:bldP spid="23" grpId="0" animBg="1"/>
      <p:bldP spid="24"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a:t>
            </a:r>
            <a:r>
              <a:rPr lang="es-CO" dirty="0" err="1"/>
              <a:t>Dockerfile</a:t>
            </a:r>
            <a:r>
              <a:rPr lang="es-CO" dirty="0"/>
              <a:t> Directives II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28</a:t>
            </a:fld>
            <a:endParaRPr lang="es-CO"/>
          </a:p>
        </p:txBody>
      </p:sp>
      <p:sp>
        <p:nvSpPr>
          <p:cNvPr id="11" name="Rectángulo 10">
            <a:extLst>
              <a:ext uri="{FF2B5EF4-FFF2-40B4-BE49-F238E27FC236}">
                <a16:creationId xmlns:a16="http://schemas.microsoft.com/office/drawing/2014/main" id="{E3107523-9810-D817-E643-D1811353E43D}"/>
              </a:ext>
            </a:extLst>
          </p:cNvPr>
          <p:cNvSpPr/>
          <p:nvPr/>
        </p:nvSpPr>
        <p:spPr>
          <a:xfrm>
            <a:off x="2152720" y="1278081"/>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CMD</a:t>
            </a:r>
          </a:p>
        </p:txBody>
      </p:sp>
      <p:sp>
        <p:nvSpPr>
          <p:cNvPr id="12" name="Abrir llave 11">
            <a:extLst>
              <a:ext uri="{FF2B5EF4-FFF2-40B4-BE49-F238E27FC236}">
                <a16:creationId xmlns:a16="http://schemas.microsoft.com/office/drawing/2014/main" id="{DE3D29C2-7E07-9B17-0170-6CA246B134EB}"/>
              </a:ext>
            </a:extLst>
          </p:cNvPr>
          <p:cNvSpPr/>
          <p:nvPr/>
        </p:nvSpPr>
        <p:spPr>
          <a:xfrm>
            <a:off x="3397829" y="1049482"/>
            <a:ext cx="644236" cy="667023"/>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CuadroTexto 12">
            <a:extLst>
              <a:ext uri="{FF2B5EF4-FFF2-40B4-BE49-F238E27FC236}">
                <a16:creationId xmlns:a16="http://schemas.microsoft.com/office/drawing/2014/main" id="{67810697-BAD7-D140-100A-974CDACE6020}"/>
              </a:ext>
            </a:extLst>
          </p:cNvPr>
          <p:cNvSpPr txBox="1"/>
          <p:nvPr/>
        </p:nvSpPr>
        <p:spPr>
          <a:xfrm>
            <a:off x="3815105" y="1109640"/>
            <a:ext cx="7636042" cy="923330"/>
          </a:xfrm>
          <a:prstGeom prst="rect">
            <a:avLst/>
          </a:prstGeom>
          <a:noFill/>
        </p:spPr>
        <p:txBody>
          <a:bodyPr wrap="square" rtlCol="0">
            <a:spAutoFit/>
          </a:bodyPr>
          <a:lstStyle/>
          <a:p>
            <a:pPr marL="285750" indent="-285750">
              <a:buFont typeface="Arial" panose="020B0604020202020204" pitchFamily="34" charset="0"/>
              <a:buChar char="•"/>
            </a:pPr>
            <a:r>
              <a:rPr lang="en-US" dirty="0"/>
              <a:t>Se </a:t>
            </a:r>
            <a:r>
              <a:rPr lang="en-US" dirty="0" err="1"/>
              <a:t>espera</a:t>
            </a:r>
            <a:r>
              <a:rPr lang="en-US" dirty="0"/>
              <a:t> que un </a:t>
            </a:r>
            <a:r>
              <a:rPr lang="en-US" dirty="0" err="1"/>
              <a:t>contenedor</a:t>
            </a:r>
            <a:r>
              <a:rPr lang="en-US" dirty="0"/>
              <a:t> </a:t>
            </a:r>
            <a:r>
              <a:rPr lang="en-US" dirty="0" err="1"/>
              <a:t>corra</a:t>
            </a:r>
            <a:r>
              <a:rPr lang="en-US" dirty="0"/>
              <a:t> un solo </a:t>
            </a:r>
            <a:r>
              <a:rPr lang="en-US" dirty="0" err="1"/>
              <a:t>proceso</a:t>
            </a:r>
            <a:r>
              <a:rPr lang="en-US" dirty="0"/>
              <a:t>.</a:t>
            </a:r>
          </a:p>
          <a:p>
            <a:pPr marL="285750" indent="-285750">
              <a:buFont typeface="Arial" panose="020B0604020202020204" pitchFamily="34" charset="0"/>
              <a:buChar char="•"/>
            </a:pPr>
            <a:r>
              <a:rPr lang="en-US" dirty="0" err="1"/>
              <a:t>Directiva</a:t>
            </a:r>
            <a:r>
              <a:rPr lang="en-US" dirty="0"/>
              <a:t> </a:t>
            </a:r>
            <a:r>
              <a:rPr lang="en-US" dirty="0" err="1"/>
              <a:t>usada</a:t>
            </a:r>
            <a:r>
              <a:rPr lang="en-US" dirty="0"/>
              <a:t> para </a:t>
            </a:r>
            <a:r>
              <a:rPr lang="en-US" dirty="0" err="1"/>
              <a:t>proveer</a:t>
            </a:r>
            <a:r>
              <a:rPr lang="en-US" dirty="0"/>
              <a:t> </a:t>
            </a:r>
            <a:r>
              <a:rPr lang="en-US" dirty="0" err="1"/>
              <a:t>el</a:t>
            </a:r>
            <a:r>
              <a:rPr lang="en-US" dirty="0"/>
              <a:t> commando de </a:t>
            </a:r>
            <a:r>
              <a:rPr lang="en-US" dirty="0" err="1"/>
              <a:t>inicialización</a:t>
            </a:r>
            <a:r>
              <a:rPr lang="en-US" dirty="0"/>
              <a:t> que se </a:t>
            </a:r>
            <a:r>
              <a:rPr lang="en-US" dirty="0" err="1"/>
              <a:t>ejecuta</a:t>
            </a:r>
            <a:r>
              <a:rPr lang="en-US" dirty="0"/>
              <a:t> </a:t>
            </a:r>
            <a:r>
              <a:rPr lang="en-US" dirty="0" err="1"/>
              <a:t>cuando</a:t>
            </a:r>
            <a:r>
              <a:rPr lang="en-US" dirty="0"/>
              <a:t> se </a:t>
            </a:r>
            <a:r>
              <a:rPr lang="en-US" dirty="0" err="1"/>
              <a:t>crea</a:t>
            </a:r>
            <a:r>
              <a:rPr lang="en-US" dirty="0"/>
              <a:t> un </a:t>
            </a:r>
            <a:r>
              <a:rPr lang="en-US" dirty="0" err="1"/>
              <a:t>contenedor</a:t>
            </a:r>
            <a:r>
              <a:rPr lang="en-US" dirty="0"/>
              <a:t> de la imagen.</a:t>
            </a:r>
          </a:p>
        </p:txBody>
      </p:sp>
      <p:sp>
        <p:nvSpPr>
          <p:cNvPr id="16" name="Rectángulo 15">
            <a:extLst>
              <a:ext uri="{FF2B5EF4-FFF2-40B4-BE49-F238E27FC236}">
                <a16:creationId xmlns:a16="http://schemas.microsoft.com/office/drawing/2014/main" id="{F659F468-40EB-A101-F46B-FCA2FB6FF5C4}"/>
              </a:ext>
            </a:extLst>
          </p:cNvPr>
          <p:cNvSpPr/>
          <p:nvPr/>
        </p:nvSpPr>
        <p:spPr>
          <a:xfrm>
            <a:off x="8343900" y="2015836"/>
            <a:ext cx="3657600" cy="827809"/>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El </a:t>
            </a:r>
            <a:r>
              <a:rPr lang="es-CO" b="1" dirty="0" err="1">
                <a:solidFill>
                  <a:schemeClr val="bg1"/>
                </a:solidFill>
                <a:latin typeface="Calibri" panose="020F0502020204030204" pitchFamily="34" charset="0"/>
                <a:cs typeface="Calibri" panose="020F0502020204030204" pitchFamily="34" charset="0"/>
              </a:rPr>
              <a:t>Dockerfile</a:t>
            </a:r>
            <a:r>
              <a:rPr lang="es-CO" b="1" dirty="0">
                <a:solidFill>
                  <a:schemeClr val="bg1"/>
                </a:solidFill>
                <a:latin typeface="Calibri" panose="020F0502020204030204" pitchFamily="34" charset="0"/>
                <a:cs typeface="Calibri" panose="020F0502020204030204" pitchFamily="34" charset="0"/>
              </a:rPr>
              <a:t> solo puede ejecutar una directiva CMD. Si hay más de una, Docker solo ejecutará la última.</a:t>
            </a:r>
            <a:endParaRPr lang="es-CO" b="1" i="1" dirty="0">
              <a:solidFill>
                <a:schemeClr val="bg1"/>
              </a:solidFill>
              <a:latin typeface="Calibri" panose="020F0502020204030204" pitchFamily="34" charset="0"/>
              <a:cs typeface="Calibri" panose="020F0502020204030204" pitchFamily="34" charset="0"/>
            </a:endParaRPr>
          </a:p>
        </p:txBody>
      </p:sp>
      <p:sp>
        <p:nvSpPr>
          <p:cNvPr id="18" name="Rectángulo 17">
            <a:extLst>
              <a:ext uri="{FF2B5EF4-FFF2-40B4-BE49-F238E27FC236}">
                <a16:creationId xmlns:a16="http://schemas.microsoft.com/office/drawing/2014/main" id="{CF39A519-479A-222C-900F-6F5781990F68}"/>
              </a:ext>
            </a:extLst>
          </p:cNvPr>
          <p:cNvSpPr/>
          <p:nvPr/>
        </p:nvSpPr>
        <p:spPr>
          <a:xfrm>
            <a:off x="1941438" y="2926954"/>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ENV</a:t>
            </a:r>
          </a:p>
        </p:txBody>
      </p:sp>
      <p:sp>
        <p:nvSpPr>
          <p:cNvPr id="19" name="Abrir llave 18">
            <a:extLst>
              <a:ext uri="{FF2B5EF4-FFF2-40B4-BE49-F238E27FC236}">
                <a16:creationId xmlns:a16="http://schemas.microsoft.com/office/drawing/2014/main" id="{622B8EAA-8861-90EC-087F-32BA0D4EA517}"/>
              </a:ext>
            </a:extLst>
          </p:cNvPr>
          <p:cNvSpPr/>
          <p:nvPr/>
        </p:nvSpPr>
        <p:spPr>
          <a:xfrm>
            <a:off x="3165766" y="2978728"/>
            <a:ext cx="644236" cy="47105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uadroTexto 19">
            <a:extLst>
              <a:ext uri="{FF2B5EF4-FFF2-40B4-BE49-F238E27FC236}">
                <a16:creationId xmlns:a16="http://schemas.microsoft.com/office/drawing/2014/main" id="{2EE8741D-E0A4-2E1A-8706-51845AEFE8C8}"/>
              </a:ext>
            </a:extLst>
          </p:cNvPr>
          <p:cNvSpPr txBox="1"/>
          <p:nvPr/>
        </p:nvSpPr>
        <p:spPr>
          <a:xfrm>
            <a:off x="3616037" y="3018105"/>
            <a:ext cx="7478356" cy="646331"/>
          </a:xfrm>
          <a:prstGeom prst="rect">
            <a:avLst/>
          </a:prstGeom>
          <a:noFill/>
        </p:spPr>
        <p:txBody>
          <a:bodyPr wrap="square" rtlCol="0">
            <a:spAutoFit/>
          </a:bodyPr>
          <a:lstStyle/>
          <a:p>
            <a:pPr marL="285750" indent="-285750">
              <a:buFont typeface="Arial" panose="020B0604020202020204" pitchFamily="34" charset="0"/>
              <a:buChar char="•"/>
            </a:pPr>
            <a:r>
              <a:rPr lang="en-US" dirty="0"/>
              <a:t>Se </a:t>
            </a:r>
            <a:r>
              <a:rPr lang="en-US" dirty="0" err="1"/>
              <a:t>utiliza</a:t>
            </a:r>
            <a:r>
              <a:rPr lang="en-US" dirty="0"/>
              <a:t> para </a:t>
            </a:r>
            <a:r>
              <a:rPr lang="en-US" dirty="0" err="1"/>
              <a:t>fijar</a:t>
            </a:r>
            <a:r>
              <a:rPr lang="en-US" dirty="0"/>
              <a:t> variables de </a:t>
            </a:r>
            <a:r>
              <a:rPr lang="en-US" dirty="0" err="1"/>
              <a:t>entorno</a:t>
            </a:r>
            <a:r>
              <a:rPr lang="en-US" dirty="0"/>
              <a:t>.</a:t>
            </a:r>
          </a:p>
          <a:p>
            <a:pPr marL="285750" indent="-285750">
              <a:buFont typeface="Arial" panose="020B0604020202020204" pitchFamily="34" charset="0"/>
              <a:buChar char="•"/>
            </a:pPr>
            <a:endParaRPr lang="en-US" dirty="0"/>
          </a:p>
        </p:txBody>
      </p:sp>
      <p:sp>
        <p:nvSpPr>
          <p:cNvPr id="23" name="Rectángulo 22">
            <a:extLst>
              <a:ext uri="{FF2B5EF4-FFF2-40B4-BE49-F238E27FC236}">
                <a16:creationId xmlns:a16="http://schemas.microsoft.com/office/drawing/2014/main" id="{A760A603-E42C-86F4-BCF0-5954BA9549B0}"/>
              </a:ext>
            </a:extLst>
          </p:cNvPr>
          <p:cNvSpPr/>
          <p:nvPr/>
        </p:nvSpPr>
        <p:spPr>
          <a:xfrm>
            <a:off x="1920293" y="4558327"/>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ARG</a:t>
            </a:r>
          </a:p>
        </p:txBody>
      </p:sp>
      <p:sp>
        <p:nvSpPr>
          <p:cNvPr id="24" name="Abrir llave 23">
            <a:extLst>
              <a:ext uri="{FF2B5EF4-FFF2-40B4-BE49-F238E27FC236}">
                <a16:creationId xmlns:a16="http://schemas.microsoft.com/office/drawing/2014/main" id="{C1008A3C-5B0B-CFD7-ECFC-0931DF275942}"/>
              </a:ext>
            </a:extLst>
          </p:cNvPr>
          <p:cNvSpPr/>
          <p:nvPr/>
        </p:nvSpPr>
        <p:spPr>
          <a:xfrm>
            <a:off x="3251990" y="4313869"/>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CuadroTexto 24">
            <a:extLst>
              <a:ext uri="{FF2B5EF4-FFF2-40B4-BE49-F238E27FC236}">
                <a16:creationId xmlns:a16="http://schemas.microsoft.com/office/drawing/2014/main" id="{6A3AE2B0-5573-210A-41EC-5BF1E5965854}"/>
              </a:ext>
            </a:extLst>
          </p:cNvPr>
          <p:cNvSpPr txBox="1"/>
          <p:nvPr/>
        </p:nvSpPr>
        <p:spPr>
          <a:xfrm>
            <a:off x="3733435" y="4390069"/>
            <a:ext cx="8458565"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Permite</a:t>
            </a:r>
            <a:r>
              <a:rPr lang="en-US" dirty="0"/>
              <a:t> definer variables que </a:t>
            </a:r>
            <a:r>
              <a:rPr lang="en-US" dirty="0" err="1"/>
              <a:t>el</a:t>
            </a:r>
            <a:r>
              <a:rPr lang="en-US" dirty="0"/>
              <a:t> </a:t>
            </a:r>
            <a:r>
              <a:rPr lang="en-US" dirty="0" err="1"/>
              <a:t>usuario</a:t>
            </a:r>
            <a:r>
              <a:rPr lang="en-US" dirty="0"/>
              <a:t> </a:t>
            </a:r>
            <a:r>
              <a:rPr lang="en-US" dirty="0" err="1"/>
              <a:t>puede</a:t>
            </a:r>
            <a:r>
              <a:rPr lang="en-US" dirty="0"/>
              <a:t> pasar </a:t>
            </a:r>
            <a:r>
              <a:rPr lang="en-US" dirty="0" err="1"/>
              <a:t>durante</a:t>
            </a:r>
            <a:r>
              <a:rPr lang="en-US" dirty="0"/>
              <a:t> </a:t>
            </a:r>
            <a:r>
              <a:rPr lang="en-US" dirty="0" err="1"/>
              <a:t>el</a:t>
            </a:r>
            <a:r>
              <a:rPr lang="en-US" dirty="0"/>
              <a:t> </a:t>
            </a:r>
            <a:r>
              <a:rPr lang="en-US" dirty="0" err="1"/>
              <a:t>tiempo</a:t>
            </a:r>
            <a:r>
              <a:rPr lang="en-US" dirty="0"/>
              <a:t> de </a:t>
            </a:r>
            <a:r>
              <a:rPr lang="en-US" dirty="0" err="1"/>
              <a:t>construcción</a:t>
            </a:r>
            <a:r>
              <a:rPr lang="en-US" dirty="0"/>
              <a:t> de la imagen.</a:t>
            </a:r>
          </a:p>
          <a:p>
            <a:pPr marL="285750" indent="-285750">
              <a:buFont typeface="Arial" panose="020B0604020202020204" pitchFamily="34" charset="0"/>
              <a:buChar char="•"/>
            </a:pPr>
            <a:r>
              <a:rPr lang="en-US" dirty="0"/>
              <a:t>Es la </a:t>
            </a:r>
            <a:r>
              <a:rPr lang="en-US" dirty="0" err="1"/>
              <a:t>única</a:t>
            </a:r>
            <a:r>
              <a:rPr lang="en-US" dirty="0"/>
              <a:t> directive que </a:t>
            </a:r>
            <a:r>
              <a:rPr lang="en-US" dirty="0" err="1"/>
              <a:t>puede</a:t>
            </a:r>
            <a:r>
              <a:rPr lang="en-US" dirty="0"/>
              <a:t> </a:t>
            </a:r>
            <a:r>
              <a:rPr lang="en-US" dirty="0" err="1"/>
              <a:t>preceder</a:t>
            </a:r>
            <a:r>
              <a:rPr lang="en-US" dirty="0"/>
              <a:t> a FROM.</a:t>
            </a:r>
          </a:p>
        </p:txBody>
      </p:sp>
      <p:sp>
        <p:nvSpPr>
          <p:cNvPr id="28" name="Rectángulo 27">
            <a:extLst>
              <a:ext uri="{FF2B5EF4-FFF2-40B4-BE49-F238E27FC236}">
                <a16:creationId xmlns:a16="http://schemas.microsoft.com/office/drawing/2014/main" id="{E44A3025-31E0-2B57-CEF4-62D569894CD9}"/>
              </a:ext>
            </a:extLst>
          </p:cNvPr>
          <p:cNvSpPr/>
          <p:nvPr/>
        </p:nvSpPr>
        <p:spPr>
          <a:xfrm>
            <a:off x="8839200" y="4796589"/>
            <a:ext cx="3080085" cy="1251284"/>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Podemos darle un valor por defecto opcional que se usará si no se pasa ningún valor durante el </a:t>
            </a:r>
            <a:r>
              <a:rPr lang="es-CO" b="1" dirty="0" err="1">
                <a:solidFill>
                  <a:schemeClr val="bg1"/>
                </a:solidFill>
                <a:latin typeface="Calibri" panose="020F0502020204030204" pitchFamily="34" charset="0"/>
                <a:cs typeface="Calibri" panose="020F0502020204030204" pitchFamily="34" charset="0"/>
              </a:rPr>
              <a:t>build</a:t>
            </a:r>
            <a:r>
              <a:rPr lang="es-CO" b="1" dirty="0">
                <a:solidFill>
                  <a:schemeClr val="bg1"/>
                </a:solidFill>
                <a:latin typeface="Calibri" panose="020F0502020204030204" pitchFamily="34" charset="0"/>
                <a:cs typeface="Calibri" panose="020F0502020204030204" pitchFamily="34" charset="0"/>
              </a:rPr>
              <a:t> de la imagen.</a:t>
            </a:r>
            <a:endParaRPr lang="es-CO" b="1" i="1" dirty="0">
              <a:solidFill>
                <a:schemeClr val="bg1"/>
              </a:solidFill>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7690F018-01B1-902F-3C82-690C3F360089}"/>
              </a:ext>
            </a:extLst>
          </p:cNvPr>
          <p:cNvPicPr>
            <a:picLocks noChangeAspect="1"/>
          </p:cNvPicPr>
          <p:nvPr/>
        </p:nvPicPr>
        <p:blipFill rotWithShape="1">
          <a:blip r:embed="rId3"/>
          <a:srcRect t="21953"/>
          <a:stretch/>
        </p:blipFill>
        <p:spPr>
          <a:xfrm>
            <a:off x="1614461" y="2117559"/>
            <a:ext cx="6599097" cy="484059"/>
          </a:xfrm>
          <a:prstGeom prst="rect">
            <a:avLst/>
          </a:prstGeom>
        </p:spPr>
      </p:pic>
      <p:pic>
        <p:nvPicPr>
          <p:cNvPr id="8" name="Imagen 7">
            <a:extLst>
              <a:ext uri="{FF2B5EF4-FFF2-40B4-BE49-F238E27FC236}">
                <a16:creationId xmlns:a16="http://schemas.microsoft.com/office/drawing/2014/main" id="{26E20CCA-62A2-A453-16A1-44E9BAF9366C}"/>
              </a:ext>
            </a:extLst>
          </p:cNvPr>
          <p:cNvPicPr>
            <a:picLocks noChangeAspect="1"/>
          </p:cNvPicPr>
          <p:nvPr/>
        </p:nvPicPr>
        <p:blipFill>
          <a:blip r:embed="rId4"/>
          <a:stretch>
            <a:fillRect/>
          </a:stretch>
        </p:blipFill>
        <p:spPr>
          <a:xfrm>
            <a:off x="6276108" y="3354289"/>
            <a:ext cx="3054795" cy="334118"/>
          </a:xfrm>
          <a:prstGeom prst="rect">
            <a:avLst/>
          </a:prstGeom>
        </p:spPr>
      </p:pic>
      <p:pic>
        <p:nvPicPr>
          <p:cNvPr id="10" name="Imagen 9">
            <a:extLst>
              <a:ext uri="{FF2B5EF4-FFF2-40B4-BE49-F238E27FC236}">
                <a16:creationId xmlns:a16="http://schemas.microsoft.com/office/drawing/2014/main" id="{B0EFAC9C-D861-FEF1-F849-F4532C272085}"/>
              </a:ext>
            </a:extLst>
          </p:cNvPr>
          <p:cNvPicPr>
            <a:picLocks noChangeAspect="1"/>
          </p:cNvPicPr>
          <p:nvPr/>
        </p:nvPicPr>
        <p:blipFill>
          <a:blip r:embed="rId5"/>
          <a:stretch>
            <a:fillRect/>
          </a:stretch>
        </p:blipFill>
        <p:spPr>
          <a:xfrm>
            <a:off x="5496790" y="5357538"/>
            <a:ext cx="2262481" cy="336315"/>
          </a:xfrm>
          <a:prstGeom prst="rect">
            <a:avLst/>
          </a:prstGeom>
        </p:spPr>
      </p:pic>
    </p:spTree>
    <p:extLst>
      <p:ext uri="{BB962C8B-B14F-4D97-AF65-F5344CB8AC3E}">
        <p14:creationId xmlns:p14="http://schemas.microsoft.com/office/powerpoint/2010/main" val="356413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8" grpId="0" animBg="1"/>
      <p:bldP spid="19" grpId="0" animBg="1"/>
      <p:bldP spid="23" grpId="0" animBg="1"/>
      <p:bldP spid="24"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a:t>
            </a:r>
            <a:r>
              <a:rPr lang="es-CO" dirty="0" err="1"/>
              <a:t>Dockerfile</a:t>
            </a:r>
            <a:r>
              <a:rPr lang="es-CO" dirty="0"/>
              <a:t> Directives III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29</a:t>
            </a:fld>
            <a:endParaRPr lang="es-CO"/>
          </a:p>
        </p:txBody>
      </p:sp>
      <p:sp>
        <p:nvSpPr>
          <p:cNvPr id="14" name="Rectángulo 13">
            <a:extLst>
              <a:ext uri="{FF2B5EF4-FFF2-40B4-BE49-F238E27FC236}">
                <a16:creationId xmlns:a16="http://schemas.microsoft.com/office/drawing/2014/main" id="{D92E03E6-48EF-19B2-258E-05E7E48A5C28}"/>
              </a:ext>
            </a:extLst>
          </p:cNvPr>
          <p:cNvSpPr/>
          <p:nvPr/>
        </p:nvSpPr>
        <p:spPr>
          <a:xfrm>
            <a:off x="1868703" y="1421730"/>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WORKDIR</a:t>
            </a:r>
          </a:p>
        </p:txBody>
      </p:sp>
      <p:sp>
        <p:nvSpPr>
          <p:cNvPr id="21" name="Abrir llave 20">
            <a:extLst>
              <a:ext uri="{FF2B5EF4-FFF2-40B4-BE49-F238E27FC236}">
                <a16:creationId xmlns:a16="http://schemas.microsoft.com/office/drawing/2014/main" id="{03565F58-A4FA-C243-69ED-79FA03E5BB9C}"/>
              </a:ext>
            </a:extLst>
          </p:cNvPr>
          <p:cNvSpPr/>
          <p:nvPr/>
        </p:nvSpPr>
        <p:spPr>
          <a:xfrm>
            <a:off x="3148080" y="1221570"/>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CuadroTexto 25">
            <a:extLst>
              <a:ext uri="{FF2B5EF4-FFF2-40B4-BE49-F238E27FC236}">
                <a16:creationId xmlns:a16="http://schemas.microsoft.com/office/drawing/2014/main" id="{541D8043-8720-8B29-9EBB-6D035EFD566C}"/>
              </a:ext>
            </a:extLst>
          </p:cNvPr>
          <p:cNvSpPr txBox="1"/>
          <p:nvPr/>
        </p:nvSpPr>
        <p:spPr>
          <a:xfrm>
            <a:off x="3605645" y="1174903"/>
            <a:ext cx="8415541"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Permite</a:t>
            </a:r>
            <a:r>
              <a:rPr lang="en-US" dirty="0"/>
              <a:t> </a:t>
            </a:r>
            <a:r>
              <a:rPr lang="en-US" dirty="0" err="1"/>
              <a:t>especificar</a:t>
            </a:r>
            <a:r>
              <a:rPr lang="en-US" dirty="0"/>
              <a:t> </a:t>
            </a:r>
            <a:r>
              <a:rPr lang="en-US" dirty="0" err="1"/>
              <a:t>el</a:t>
            </a:r>
            <a:r>
              <a:rPr lang="en-US" dirty="0"/>
              <a:t> Directorio de </a:t>
            </a:r>
            <a:r>
              <a:rPr lang="en-US" dirty="0" err="1"/>
              <a:t>trabajo</a:t>
            </a:r>
            <a:r>
              <a:rPr lang="en-US" dirty="0"/>
              <a:t> actual del </a:t>
            </a:r>
            <a:r>
              <a:rPr lang="en-US" dirty="0" err="1"/>
              <a:t>contenedor</a:t>
            </a:r>
            <a:r>
              <a:rPr lang="en-US" dirty="0"/>
              <a:t>.</a:t>
            </a:r>
          </a:p>
          <a:p>
            <a:pPr marL="285750" indent="-285750">
              <a:buFont typeface="Arial" panose="020B0604020202020204" pitchFamily="34" charset="0"/>
              <a:buChar char="•"/>
            </a:pPr>
            <a:r>
              <a:rPr lang="en-US" dirty="0" err="1"/>
              <a:t>Cualquier</a:t>
            </a:r>
            <a:r>
              <a:rPr lang="en-US" dirty="0"/>
              <a:t> directive ADD, CMD, COPY o RUN posterior a </a:t>
            </a:r>
            <a:r>
              <a:rPr lang="en-US" dirty="0" err="1"/>
              <a:t>esta</a:t>
            </a:r>
            <a:r>
              <a:rPr lang="en-US" dirty="0"/>
              <a:t> </a:t>
            </a:r>
            <a:r>
              <a:rPr lang="en-US" dirty="0" err="1"/>
              <a:t>serán</a:t>
            </a:r>
            <a:r>
              <a:rPr lang="en-US" dirty="0"/>
              <a:t> </a:t>
            </a:r>
            <a:r>
              <a:rPr lang="en-US" dirty="0" err="1"/>
              <a:t>ejecutadas</a:t>
            </a:r>
            <a:r>
              <a:rPr lang="en-US" dirty="0"/>
              <a:t> </a:t>
            </a:r>
            <a:r>
              <a:rPr lang="en-US" dirty="0" err="1"/>
              <a:t>en</a:t>
            </a:r>
            <a:r>
              <a:rPr lang="en-US" dirty="0"/>
              <a:t> </a:t>
            </a:r>
            <a:r>
              <a:rPr lang="en-US" dirty="0" err="1"/>
              <a:t>este</a:t>
            </a:r>
            <a:r>
              <a:rPr lang="en-US" dirty="0"/>
              <a:t> Directorio.</a:t>
            </a:r>
          </a:p>
          <a:p>
            <a:pPr marL="285750" indent="-285750">
              <a:buFont typeface="Arial" panose="020B0604020202020204" pitchFamily="34" charset="0"/>
              <a:buChar char="•"/>
            </a:pPr>
            <a:r>
              <a:rPr lang="en-US" dirty="0"/>
              <a:t>Si </a:t>
            </a:r>
            <a:r>
              <a:rPr lang="en-US" dirty="0" err="1"/>
              <a:t>el</a:t>
            </a:r>
            <a:r>
              <a:rPr lang="en-US" dirty="0"/>
              <a:t> Directorio no </a:t>
            </a:r>
            <a:r>
              <a:rPr lang="en-US" dirty="0" err="1"/>
              <a:t>existe</a:t>
            </a:r>
            <a:r>
              <a:rPr lang="en-US" dirty="0"/>
              <a:t>, Docker lo </a:t>
            </a:r>
            <a:r>
              <a:rPr lang="en-US" dirty="0" err="1"/>
              <a:t>creará</a:t>
            </a:r>
            <a:r>
              <a:rPr lang="en-US" dirty="0"/>
              <a:t> y lo </a:t>
            </a:r>
            <a:r>
              <a:rPr lang="en-US" dirty="0" err="1"/>
              <a:t>hará</a:t>
            </a:r>
            <a:r>
              <a:rPr lang="en-US" dirty="0"/>
              <a:t> </a:t>
            </a:r>
            <a:r>
              <a:rPr lang="en-US" dirty="0" err="1"/>
              <a:t>el</a:t>
            </a:r>
            <a:r>
              <a:rPr lang="en-US" dirty="0"/>
              <a:t> Directorio actual.</a:t>
            </a:r>
          </a:p>
        </p:txBody>
      </p:sp>
      <p:pic>
        <p:nvPicPr>
          <p:cNvPr id="31" name="Imagen 30">
            <a:extLst>
              <a:ext uri="{FF2B5EF4-FFF2-40B4-BE49-F238E27FC236}">
                <a16:creationId xmlns:a16="http://schemas.microsoft.com/office/drawing/2014/main" id="{BD36FB48-A5D0-0046-D6E4-4DEEC49E1BF3}"/>
              </a:ext>
            </a:extLst>
          </p:cNvPr>
          <p:cNvPicPr>
            <a:picLocks noChangeAspect="1"/>
          </p:cNvPicPr>
          <p:nvPr/>
        </p:nvPicPr>
        <p:blipFill>
          <a:blip r:embed="rId3"/>
          <a:stretch>
            <a:fillRect/>
          </a:stretch>
        </p:blipFill>
        <p:spPr>
          <a:xfrm>
            <a:off x="4622537" y="2420997"/>
            <a:ext cx="3426682" cy="462025"/>
          </a:xfrm>
          <a:prstGeom prst="rect">
            <a:avLst/>
          </a:prstGeom>
        </p:spPr>
      </p:pic>
      <p:sp>
        <p:nvSpPr>
          <p:cNvPr id="32" name="Rectángulo 31">
            <a:extLst>
              <a:ext uri="{FF2B5EF4-FFF2-40B4-BE49-F238E27FC236}">
                <a16:creationId xmlns:a16="http://schemas.microsoft.com/office/drawing/2014/main" id="{E63088FF-75D1-8138-7C24-315090C6E218}"/>
              </a:ext>
            </a:extLst>
          </p:cNvPr>
          <p:cNvSpPr/>
          <p:nvPr/>
        </p:nvSpPr>
        <p:spPr>
          <a:xfrm>
            <a:off x="8614610" y="2374231"/>
            <a:ext cx="3416970" cy="1235241"/>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Pueden existir múltiples directivas WORKDIR. Cada subsecuente WORKDIR será relativo al WORKDIR previo.</a:t>
            </a:r>
            <a:endParaRPr lang="es-CO" b="1" i="1" dirty="0">
              <a:solidFill>
                <a:schemeClr val="bg1"/>
              </a:solidFill>
              <a:latin typeface="Calibri" panose="020F0502020204030204" pitchFamily="34" charset="0"/>
              <a:cs typeface="Calibri" panose="020F0502020204030204" pitchFamily="34" charset="0"/>
            </a:endParaRPr>
          </a:p>
        </p:txBody>
      </p:sp>
      <p:sp>
        <p:nvSpPr>
          <p:cNvPr id="3" name="Rectángulo 2">
            <a:extLst>
              <a:ext uri="{FF2B5EF4-FFF2-40B4-BE49-F238E27FC236}">
                <a16:creationId xmlns:a16="http://schemas.microsoft.com/office/drawing/2014/main" id="{74F09215-60E9-30FC-013B-DC84B3118CE7}"/>
              </a:ext>
            </a:extLst>
          </p:cNvPr>
          <p:cNvSpPr/>
          <p:nvPr/>
        </p:nvSpPr>
        <p:spPr>
          <a:xfrm>
            <a:off x="1802894" y="3558794"/>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COPY</a:t>
            </a:r>
          </a:p>
        </p:txBody>
      </p:sp>
      <p:sp>
        <p:nvSpPr>
          <p:cNvPr id="6" name="Abrir llave 5">
            <a:extLst>
              <a:ext uri="{FF2B5EF4-FFF2-40B4-BE49-F238E27FC236}">
                <a16:creationId xmlns:a16="http://schemas.microsoft.com/office/drawing/2014/main" id="{FF935523-D6CE-65CB-871E-177E788A0B6D}"/>
              </a:ext>
            </a:extLst>
          </p:cNvPr>
          <p:cNvSpPr/>
          <p:nvPr/>
        </p:nvSpPr>
        <p:spPr>
          <a:xfrm>
            <a:off x="3082271" y="3358634"/>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CuadroTexto 8">
            <a:extLst>
              <a:ext uri="{FF2B5EF4-FFF2-40B4-BE49-F238E27FC236}">
                <a16:creationId xmlns:a16="http://schemas.microsoft.com/office/drawing/2014/main" id="{D5CFE8B2-DC06-E609-22A5-BCDA48F2B2C3}"/>
              </a:ext>
            </a:extLst>
          </p:cNvPr>
          <p:cNvSpPr txBox="1"/>
          <p:nvPr/>
        </p:nvSpPr>
        <p:spPr>
          <a:xfrm>
            <a:off x="3411499" y="3632809"/>
            <a:ext cx="8415541" cy="646331"/>
          </a:xfrm>
          <a:prstGeom prst="rect">
            <a:avLst/>
          </a:prstGeom>
          <a:noFill/>
        </p:spPr>
        <p:txBody>
          <a:bodyPr wrap="square" rtlCol="0">
            <a:spAutoFit/>
          </a:bodyPr>
          <a:lstStyle/>
          <a:p>
            <a:pPr marL="285750" indent="-285750">
              <a:buFont typeface="Arial" panose="020B0604020202020204" pitchFamily="34" charset="0"/>
              <a:buChar char="•"/>
            </a:pPr>
            <a:r>
              <a:rPr lang="en-US" dirty="0"/>
              <a:t>Esta directive </a:t>
            </a:r>
            <a:r>
              <a:rPr lang="en-US" dirty="0" err="1"/>
              <a:t>permite</a:t>
            </a:r>
            <a:r>
              <a:rPr lang="en-US" dirty="0"/>
              <a:t> copier </a:t>
            </a:r>
            <a:r>
              <a:rPr lang="en-US" dirty="0" err="1"/>
              <a:t>archivos</a:t>
            </a:r>
            <a:r>
              <a:rPr lang="en-US" dirty="0"/>
              <a:t> de </a:t>
            </a:r>
            <a:r>
              <a:rPr lang="en-US" dirty="0" err="1"/>
              <a:t>nuestro</a:t>
            </a:r>
            <a:r>
              <a:rPr lang="en-US" dirty="0"/>
              <a:t> archive de Sistema local a la imagen de Docker </a:t>
            </a:r>
            <a:r>
              <a:rPr lang="en-US" dirty="0" err="1"/>
              <a:t>durante</a:t>
            </a:r>
            <a:r>
              <a:rPr lang="en-US" dirty="0"/>
              <a:t> </a:t>
            </a:r>
            <a:r>
              <a:rPr lang="en-US" dirty="0" err="1"/>
              <a:t>el</a:t>
            </a:r>
            <a:r>
              <a:rPr lang="en-US" dirty="0"/>
              <a:t> </a:t>
            </a:r>
            <a:r>
              <a:rPr lang="en-US" dirty="0" err="1"/>
              <a:t>proceso</a:t>
            </a:r>
            <a:r>
              <a:rPr lang="en-US" dirty="0"/>
              <a:t> de </a:t>
            </a:r>
            <a:r>
              <a:rPr lang="en-US" dirty="0" err="1"/>
              <a:t>construcción</a:t>
            </a:r>
            <a:r>
              <a:rPr lang="en-US" dirty="0"/>
              <a:t>.</a:t>
            </a:r>
          </a:p>
        </p:txBody>
      </p:sp>
      <p:sp>
        <p:nvSpPr>
          <p:cNvPr id="17" name="Rectángulo 16">
            <a:extLst>
              <a:ext uri="{FF2B5EF4-FFF2-40B4-BE49-F238E27FC236}">
                <a16:creationId xmlns:a16="http://schemas.microsoft.com/office/drawing/2014/main" id="{EE8720B4-14F2-5006-5597-0EA44FFD0DD9}"/>
              </a:ext>
            </a:extLst>
          </p:cNvPr>
          <p:cNvSpPr/>
          <p:nvPr/>
        </p:nvSpPr>
        <p:spPr>
          <a:xfrm>
            <a:off x="128337" y="6272462"/>
            <a:ext cx="5454316" cy="585537"/>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En general se recomienda usar COPY a menos que se requieran trabajar con </a:t>
            </a:r>
            <a:r>
              <a:rPr lang="es-CO" b="1" dirty="0" err="1">
                <a:solidFill>
                  <a:schemeClr val="bg1"/>
                </a:solidFill>
                <a:latin typeface="Calibri" panose="020F0502020204030204" pitchFamily="34" charset="0"/>
                <a:cs typeface="Calibri" panose="020F0502020204030204" pitchFamily="34" charset="0"/>
              </a:rPr>
              <a:t>URLs</a:t>
            </a:r>
            <a:r>
              <a:rPr lang="es-CO" b="1" dirty="0">
                <a:solidFill>
                  <a:schemeClr val="bg1"/>
                </a:solidFill>
                <a:latin typeface="Calibri" panose="020F0502020204030204" pitchFamily="34" charset="0"/>
                <a:cs typeface="Calibri" panose="020F0502020204030204" pitchFamily="34" charset="0"/>
              </a:rPr>
              <a:t> o archivos comprimidos.</a:t>
            </a:r>
            <a:endParaRPr lang="es-CO" b="1" i="1" dirty="0">
              <a:solidFill>
                <a:schemeClr val="bg1"/>
              </a:solidFill>
              <a:latin typeface="Calibri" panose="020F0502020204030204" pitchFamily="34" charset="0"/>
              <a:cs typeface="Calibri" panose="020F0502020204030204" pitchFamily="34" charset="0"/>
            </a:endParaRPr>
          </a:p>
        </p:txBody>
      </p:sp>
      <p:pic>
        <p:nvPicPr>
          <p:cNvPr id="27" name="Imagen 26">
            <a:extLst>
              <a:ext uri="{FF2B5EF4-FFF2-40B4-BE49-F238E27FC236}">
                <a16:creationId xmlns:a16="http://schemas.microsoft.com/office/drawing/2014/main" id="{CEAC27CB-1BF3-7869-793E-E645AAA7E6A4}"/>
              </a:ext>
            </a:extLst>
          </p:cNvPr>
          <p:cNvPicPr>
            <a:picLocks noChangeAspect="1"/>
          </p:cNvPicPr>
          <p:nvPr/>
        </p:nvPicPr>
        <p:blipFill>
          <a:blip r:embed="rId4"/>
          <a:stretch>
            <a:fillRect/>
          </a:stretch>
        </p:blipFill>
        <p:spPr>
          <a:xfrm>
            <a:off x="7792353" y="4231492"/>
            <a:ext cx="4036404" cy="565097"/>
          </a:xfrm>
          <a:prstGeom prst="rect">
            <a:avLst/>
          </a:prstGeom>
        </p:spPr>
      </p:pic>
      <p:sp>
        <p:nvSpPr>
          <p:cNvPr id="29" name="Rectángulo 28">
            <a:extLst>
              <a:ext uri="{FF2B5EF4-FFF2-40B4-BE49-F238E27FC236}">
                <a16:creationId xmlns:a16="http://schemas.microsoft.com/office/drawing/2014/main" id="{F22996BD-4B65-EFA1-3BE8-0461C9FCC3A1}"/>
              </a:ext>
            </a:extLst>
          </p:cNvPr>
          <p:cNvSpPr/>
          <p:nvPr/>
        </p:nvSpPr>
        <p:spPr>
          <a:xfrm>
            <a:off x="1810915" y="5203110"/>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ADD</a:t>
            </a:r>
          </a:p>
        </p:txBody>
      </p:sp>
      <p:sp>
        <p:nvSpPr>
          <p:cNvPr id="30" name="Abrir llave 29">
            <a:extLst>
              <a:ext uri="{FF2B5EF4-FFF2-40B4-BE49-F238E27FC236}">
                <a16:creationId xmlns:a16="http://schemas.microsoft.com/office/drawing/2014/main" id="{59AA42E7-F74C-ABC0-E5A3-1A436D0EE8A2}"/>
              </a:ext>
            </a:extLst>
          </p:cNvPr>
          <p:cNvSpPr/>
          <p:nvPr/>
        </p:nvSpPr>
        <p:spPr>
          <a:xfrm>
            <a:off x="3090292" y="5002950"/>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CuadroTexto 32">
            <a:extLst>
              <a:ext uri="{FF2B5EF4-FFF2-40B4-BE49-F238E27FC236}">
                <a16:creationId xmlns:a16="http://schemas.microsoft.com/office/drawing/2014/main" id="{FF948A38-1F21-69D0-A332-DA654D7AE387}"/>
              </a:ext>
            </a:extLst>
          </p:cNvPr>
          <p:cNvSpPr txBox="1"/>
          <p:nvPr/>
        </p:nvSpPr>
        <p:spPr>
          <a:xfrm>
            <a:off x="3483688" y="4956283"/>
            <a:ext cx="841554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Esta directive tine la </a:t>
            </a:r>
            <a:r>
              <a:rPr lang="en-US" dirty="0" err="1"/>
              <a:t>misma</a:t>
            </a:r>
            <a:r>
              <a:rPr lang="en-US" dirty="0"/>
              <a:t> </a:t>
            </a:r>
            <a:r>
              <a:rPr lang="en-US" dirty="0" err="1"/>
              <a:t>funcionalidad</a:t>
            </a:r>
            <a:r>
              <a:rPr lang="en-US" dirty="0"/>
              <a:t> de COPY.</a:t>
            </a:r>
          </a:p>
          <a:p>
            <a:pPr marL="285750" indent="-285750">
              <a:buFont typeface="Arial" panose="020B0604020202020204" pitchFamily="34" charset="0"/>
              <a:buChar char="•"/>
            </a:pPr>
            <a:r>
              <a:rPr lang="en-US" dirty="0" err="1"/>
              <a:t>Permite</a:t>
            </a:r>
            <a:r>
              <a:rPr lang="en-US" dirty="0"/>
              <a:t> pasar URLs </a:t>
            </a:r>
            <a:r>
              <a:rPr lang="en-US" dirty="0" err="1"/>
              <a:t>como</a:t>
            </a:r>
            <a:r>
              <a:rPr lang="en-US" dirty="0"/>
              <a:t> </a:t>
            </a:r>
            <a:r>
              <a:rPr lang="en-US" dirty="0" err="1"/>
              <a:t>parámetro</a:t>
            </a:r>
            <a:r>
              <a:rPr lang="en-US" dirty="0"/>
              <a:t>.</a:t>
            </a:r>
          </a:p>
          <a:p>
            <a:pPr marL="285750" indent="-285750">
              <a:buFont typeface="Arial" panose="020B0604020202020204" pitchFamily="34" charset="0"/>
              <a:buChar char="•"/>
            </a:pPr>
            <a:r>
              <a:rPr lang="en-US" dirty="0"/>
              <a:t>Si se </a:t>
            </a:r>
            <a:r>
              <a:rPr lang="en-US" dirty="0" err="1"/>
              <a:t>pasa</a:t>
            </a:r>
            <a:r>
              <a:rPr lang="en-US" dirty="0"/>
              <a:t> un </a:t>
            </a:r>
            <a:r>
              <a:rPr lang="en-US" dirty="0" err="1"/>
              <a:t>archivo</a:t>
            </a:r>
            <a:r>
              <a:rPr lang="en-US" dirty="0"/>
              <a:t> </a:t>
            </a:r>
            <a:r>
              <a:rPr lang="en-US" dirty="0" err="1"/>
              <a:t>comprimido</a:t>
            </a:r>
            <a:r>
              <a:rPr lang="en-US" dirty="0"/>
              <a:t> </a:t>
            </a:r>
            <a:r>
              <a:rPr lang="en-US" dirty="0" err="1"/>
              <a:t>en</a:t>
            </a:r>
            <a:r>
              <a:rPr lang="en-US" dirty="0"/>
              <a:t> </a:t>
            </a:r>
            <a:r>
              <a:rPr lang="en-US" dirty="0" err="1"/>
              <a:t>el</a:t>
            </a:r>
            <a:r>
              <a:rPr lang="en-US" dirty="0"/>
              <a:t> </a:t>
            </a:r>
            <a:r>
              <a:rPr lang="en-US" dirty="0" err="1"/>
              <a:t>parámetro</a:t>
            </a:r>
            <a:r>
              <a:rPr lang="en-US" dirty="0"/>
              <a:t> </a:t>
            </a:r>
            <a:r>
              <a:rPr lang="en-US" i="1" dirty="0"/>
              <a:t>source </a:t>
            </a:r>
            <a:r>
              <a:rPr lang="en-US" dirty="0"/>
              <a:t>, ADD lo </a:t>
            </a:r>
            <a:r>
              <a:rPr lang="en-US" dirty="0" err="1"/>
              <a:t>extrae</a:t>
            </a:r>
            <a:r>
              <a:rPr lang="en-US" dirty="0"/>
              <a:t> y lo </a:t>
            </a:r>
            <a:r>
              <a:rPr lang="en-US" dirty="0" err="1"/>
              <a:t>copia</a:t>
            </a:r>
            <a:r>
              <a:rPr lang="en-US" dirty="0"/>
              <a:t> </a:t>
            </a:r>
            <a:r>
              <a:rPr lang="en-US" dirty="0" err="1"/>
              <a:t>en</a:t>
            </a:r>
            <a:r>
              <a:rPr lang="en-US" dirty="0"/>
              <a:t> </a:t>
            </a:r>
            <a:r>
              <a:rPr lang="en-US" dirty="0" err="1"/>
              <a:t>el</a:t>
            </a:r>
            <a:r>
              <a:rPr lang="en-US" dirty="0"/>
              <a:t> </a:t>
            </a:r>
            <a:r>
              <a:rPr lang="en-US" dirty="0" err="1"/>
              <a:t>archivo</a:t>
            </a:r>
            <a:r>
              <a:rPr lang="en-US" dirty="0"/>
              <a:t> de Sistema de la imagen.</a:t>
            </a:r>
          </a:p>
        </p:txBody>
      </p:sp>
      <p:pic>
        <p:nvPicPr>
          <p:cNvPr id="35" name="Imagen 34">
            <a:extLst>
              <a:ext uri="{FF2B5EF4-FFF2-40B4-BE49-F238E27FC236}">
                <a16:creationId xmlns:a16="http://schemas.microsoft.com/office/drawing/2014/main" id="{D6666423-C4E3-1B3B-1503-FC395B4F6331}"/>
              </a:ext>
            </a:extLst>
          </p:cNvPr>
          <p:cNvPicPr>
            <a:picLocks noChangeAspect="1"/>
          </p:cNvPicPr>
          <p:nvPr/>
        </p:nvPicPr>
        <p:blipFill>
          <a:blip r:embed="rId5"/>
          <a:stretch>
            <a:fillRect/>
          </a:stretch>
        </p:blipFill>
        <p:spPr>
          <a:xfrm>
            <a:off x="7628826" y="6112042"/>
            <a:ext cx="3785578" cy="593558"/>
          </a:xfrm>
          <a:prstGeom prst="rect">
            <a:avLst/>
          </a:prstGeom>
        </p:spPr>
      </p:pic>
    </p:spTree>
    <p:extLst>
      <p:ext uri="{BB962C8B-B14F-4D97-AF65-F5344CB8AC3E}">
        <p14:creationId xmlns:p14="http://schemas.microsoft.com/office/powerpoint/2010/main" val="207235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32" grpId="0" animBg="1"/>
      <p:bldP spid="3" grpId="0" animBg="1"/>
      <p:bldP spid="6" grpId="0" animBg="1"/>
      <p:bldP spid="17"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FC85856E-EE21-78B3-51D2-98782CF73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1" y="0"/>
            <a:ext cx="1036478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a:t>
            </a:fld>
            <a:endParaRPr lang="es-CO"/>
          </a:p>
        </p:txBody>
      </p:sp>
      <p:sp>
        <p:nvSpPr>
          <p:cNvPr id="6" name="Título 1">
            <a:extLst>
              <a:ext uri="{FF2B5EF4-FFF2-40B4-BE49-F238E27FC236}">
                <a16:creationId xmlns:a16="http://schemas.microsoft.com/office/drawing/2014/main" id="{ACDC4F55-A959-7189-E809-81FF063285A0}"/>
              </a:ext>
            </a:extLst>
          </p:cNvPr>
          <p:cNvSpPr>
            <a:spLocks noGrp="1"/>
          </p:cNvSpPr>
          <p:nvPr>
            <p:ph type="title"/>
          </p:nvPr>
        </p:nvSpPr>
        <p:spPr>
          <a:xfrm>
            <a:off x="2076994" y="1756403"/>
            <a:ext cx="9666016" cy="1018902"/>
          </a:xfrm>
          <a:effectLst>
            <a:outerShdw blurRad="50800" dist="38100" dir="8100000" algn="tr" rotWithShape="0">
              <a:prstClr val="black">
                <a:alpha val="40000"/>
              </a:prstClr>
            </a:outerShdw>
          </a:effectLst>
        </p:spPr>
        <p:txBody>
          <a:bodyPr/>
          <a:lstStyle/>
          <a:p>
            <a:r>
              <a:rPr lang="es-CO" dirty="0" err="1">
                <a:solidFill>
                  <a:schemeClr val="bg1"/>
                </a:solidFill>
              </a:rPr>
              <a:t>Containers</a:t>
            </a:r>
            <a:endParaRPr lang="es-CO" dirty="0">
              <a:solidFill>
                <a:schemeClr val="bg1"/>
              </a:solidFill>
            </a:endParaRPr>
          </a:p>
        </p:txBody>
      </p:sp>
      <p:sp>
        <p:nvSpPr>
          <p:cNvPr id="7" name="Marcador de contenido 2">
            <a:extLst>
              <a:ext uri="{FF2B5EF4-FFF2-40B4-BE49-F238E27FC236}">
                <a16:creationId xmlns:a16="http://schemas.microsoft.com/office/drawing/2014/main" id="{FC7BD780-D49E-1FC3-546C-D20B2AE46287}"/>
              </a:ext>
            </a:extLst>
          </p:cNvPr>
          <p:cNvSpPr txBox="1">
            <a:spLocks/>
          </p:cNvSpPr>
          <p:nvPr/>
        </p:nvSpPr>
        <p:spPr>
          <a:xfrm>
            <a:off x="2076994" y="2945123"/>
            <a:ext cx="9666016" cy="1502892"/>
          </a:xfrm>
          <a:prstGeom prst="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spcFirstLastPara="1" vert="horz" wrap="square" lIns="91425" tIns="45700" rIns="91425" bIns="45700" rtlCol="0" anchor="t" anchorCtr="0">
            <a:normAutofit/>
          </a:bodyPr>
          <a:lstStyle>
            <a:lvl1pPr marL="457200" lvl="0" indent="-381000" algn="just" defTabSz="914400" rtl="0" eaLnBrk="1" latinLnBrk="0" hangingPunct="1">
              <a:lnSpc>
                <a:spcPct val="100000"/>
              </a:lnSpc>
              <a:spcBef>
                <a:spcPts val="480"/>
              </a:spcBef>
              <a:spcAft>
                <a:spcPts val="0"/>
              </a:spcAft>
              <a:buClr>
                <a:srgbClr val="009BAF"/>
              </a:buClr>
              <a:buSzPts val="2400"/>
              <a:buFont typeface="Arial" panose="020B0604020202020204" pitchFamily="34" charset="0"/>
              <a:buChar char="•"/>
              <a:defRPr sz="2800" kern="1200">
                <a:solidFill>
                  <a:schemeClr val="dk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SzPts val="2000"/>
              <a:buFont typeface="Arial" panose="020B0604020202020204" pitchFamily="34" charset="0"/>
              <a:buChar char="•"/>
              <a:defRPr sz="2400" kern="1200">
                <a:solidFill>
                  <a:schemeClr val="dk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dk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dk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dk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dk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dk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dk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dk1"/>
                </a:solidFill>
                <a:latin typeface="+mn-lt"/>
                <a:ea typeface="+mn-ea"/>
                <a:cs typeface="+mn-cs"/>
              </a:defRPr>
            </a:lvl9pPr>
          </a:lstStyle>
          <a:p>
            <a:r>
              <a:rPr lang="en-US" sz="2200" i="1"/>
              <a:t>By eliminating variability in shipping and logistics, </a:t>
            </a:r>
            <a:r>
              <a:rPr lang="en-US" sz="2200" b="1" i="1"/>
              <a:t>containers </a:t>
            </a:r>
            <a:r>
              <a:rPr lang="en-US" sz="2200" i="1"/>
              <a:t>revolutionized the world back in 1956. This paradigm shift alone increased trade between nations, grew markets to a global scale, and decreased loading costs by approximately 97%. </a:t>
            </a:r>
            <a:endParaRPr lang="es-CO" sz="2200" i="1" dirty="0"/>
          </a:p>
        </p:txBody>
      </p:sp>
      <p:sp>
        <p:nvSpPr>
          <p:cNvPr id="2" name="Rectángulo 1">
            <a:extLst>
              <a:ext uri="{FF2B5EF4-FFF2-40B4-BE49-F238E27FC236}">
                <a16:creationId xmlns:a16="http://schemas.microsoft.com/office/drawing/2014/main" id="{85462CB1-4E3B-81DA-4DB6-0469179ECB9C}"/>
              </a:ext>
            </a:extLst>
          </p:cNvPr>
          <p:cNvSpPr/>
          <p:nvPr/>
        </p:nvSpPr>
        <p:spPr>
          <a:xfrm>
            <a:off x="0" y="3710810"/>
            <a:ext cx="1573306" cy="75303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 </a:t>
            </a:r>
            <a:r>
              <a:rPr lang="en-US" dirty="0" err="1"/>
              <a:t>en</a:t>
            </a:r>
            <a:r>
              <a:rPr lang="en-US" dirty="0"/>
              <a:t> Docker</a:t>
            </a:r>
          </a:p>
        </p:txBody>
      </p:sp>
    </p:spTree>
    <p:extLst>
      <p:ext uri="{BB962C8B-B14F-4D97-AF65-F5344CB8AC3E}">
        <p14:creationId xmlns:p14="http://schemas.microsoft.com/office/powerpoint/2010/main" val="1588705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a:t>
            </a:r>
            <a:r>
              <a:rPr lang="es-CO" dirty="0" err="1"/>
              <a:t>Dockerfile</a:t>
            </a:r>
            <a:r>
              <a:rPr lang="es-CO" dirty="0"/>
              <a:t> Directives IV</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30</a:t>
            </a:fld>
            <a:endParaRPr lang="es-CO"/>
          </a:p>
        </p:txBody>
      </p:sp>
      <p:sp>
        <p:nvSpPr>
          <p:cNvPr id="14" name="Rectángulo 13">
            <a:extLst>
              <a:ext uri="{FF2B5EF4-FFF2-40B4-BE49-F238E27FC236}">
                <a16:creationId xmlns:a16="http://schemas.microsoft.com/office/drawing/2014/main" id="{D92E03E6-48EF-19B2-258E-05E7E48A5C28}"/>
              </a:ext>
            </a:extLst>
          </p:cNvPr>
          <p:cNvSpPr/>
          <p:nvPr/>
        </p:nvSpPr>
        <p:spPr>
          <a:xfrm>
            <a:off x="1868703" y="1421730"/>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VOLUME</a:t>
            </a:r>
          </a:p>
        </p:txBody>
      </p:sp>
      <p:sp>
        <p:nvSpPr>
          <p:cNvPr id="21" name="Abrir llave 20">
            <a:extLst>
              <a:ext uri="{FF2B5EF4-FFF2-40B4-BE49-F238E27FC236}">
                <a16:creationId xmlns:a16="http://schemas.microsoft.com/office/drawing/2014/main" id="{03565F58-A4FA-C243-69ED-79FA03E5BB9C}"/>
              </a:ext>
            </a:extLst>
          </p:cNvPr>
          <p:cNvSpPr/>
          <p:nvPr/>
        </p:nvSpPr>
        <p:spPr>
          <a:xfrm>
            <a:off x="3148080" y="1221570"/>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CuadroTexto 25">
            <a:extLst>
              <a:ext uri="{FF2B5EF4-FFF2-40B4-BE49-F238E27FC236}">
                <a16:creationId xmlns:a16="http://schemas.microsoft.com/office/drawing/2014/main" id="{541D8043-8720-8B29-9EBB-6D035EFD566C}"/>
              </a:ext>
            </a:extLst>
          </p:cNvPr>
          <p:cNvSpPr txBox="1"/>
          <p:nvPr/>
        </p:nvSpPr>
        <p:spPr>
          <a:xfrm>
            <a:off x="3605645" y="1174903"/>
            <a:ext cx="841554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Los </a:t>
            </a:r>
            <a:r>
              <a:rPr lang="en-US" dirty="0" err="1"/>
              <a:t>volumenes</a:t>
            </a:r>
            <a:r>
              <a:rPr lang="en-US" dirty="0"/>
              <a:t> se </a:t>
            </a:r>
            <a:r>
              <a:rPr lang="en-US" dirty="0" err="1"/>
              <a:t>utilizan</a:t>
            </a:r>
            <a:r>
              <a:rPr lang="en-US" dirty="0"/>
              <a:t> para la </a:t>
            </a:r>
            <a:r>
              <a:rPr lang="en-US" dirty="0" err="1"/>
              <a:t>persistencia</a:t>
            </a:r>
            <a:r>
              <a:rPr lang="en-US" dirty="0"/>
              <a:t> de </a:t>
            </a:r>
            <a:r>
              <a:rPr lang="en-US" dirty="0" err="1"/>
              <a:t>datos</a:t>
            </a:r>
            <a:r>
              <a:rPr lang="en-US" dirty="0"/>
              <a:t> de </a:t>
            </a:r>
            <a:r>
              <a:rPr lang="en-US" dirty="0" err="1"/>
              <a:t>nuestros</a:t>
            </a:r>
            <a:r>
              <a:rPr lang="en-US" dirty="0"/>
              <a:t> </a:t>
            </a:r>
            <a:r>
              <a:rPr lang="en-US" dirty="0" err="1"/>
              <a:t>contenedores</a:t>
            </a:r>
            <a:r>
              <a:rPr lang="en-US" dirty="0"/>
              <a:t>.</a:t>
            </a:r>
          </a:p>
          <a:p>
            <a:pPr marL="285750" indent="-285750">
              <a:buFont typeface="Arial" panose="020B0604020202020204" pitchFamily="34" charset="0"/>
              <a:buChar char="•"/>
            </a:pPr>
            <a:r>
              <a:rPr lang="en-US" dirty="0"/>
              <a:t>Con la directive VOLUME Podemos </a:t>
            </a:r>
            <a:r>
              <a:rPr lang="en-US" dirty="0" err="1"/>
              <a:t>crear</a:t>
            </a:r>
            <a:r>
              <a:rPr lang="en-US" dirty="0"/>
              <a:t> </a:t>
            </a:r>
            <a:r>
              <a:rPr lang="en-US" dirty="0" err="1"/>
              <a:t>volumenes</a:t>
            </a:r>
            <a:r>
              <a:rPr lang="en-US" dirty="0"/>
              <a:t> </a:t>
            </a:r>
            <a:r>
              <a:rPr lang="en-US" dirty="0" err="1"/>
              <a:t>dentro</a:t>
            </a:r>
            <a:r>
              <a:rPr lang="en-US" dirty="0"/>
              <a:t> de </a:t>
            </a:r>
            <a:r>
              <a:rPr lang="en-US" dirty="0" err="1"/>
              <a:t>nuestro</a:t>
            </a:r>
            <a:r>
              <a:rPr lang="en-US" dirty="0"/>
              <a:t> </a:t>
            </a:r>
            <a:r>
              <a:rPr lang="en-US" dirty="0" err="1"/>
              <a:t>contenedor</a:t>
            </a:r>
            <a:r>
              <a:rPr lang="en-US" dirty="0"/>
              <a:t>.</a:t>
            </a:r>
          </a:p>
          <a:p>
            <a:pPr marL="285750" indent="-285750">
              <a:buFont typeface="Arial" panose="020B0604020202020204" pitchFamily="34" charset="0"/>
              <a:buChar char="•"/>
            </a:pPr>
            <a:r>
              <a:rPr lang="en-US" dirty="0"/>
              <a:t>Se </a:t>
            </a:r>
            <a:r>
              <a:rPr lang="en-US" dirty="0" err="1"/>
              <a:t>crea</a:t>
            </a:r>
            <a:r>
              <a:rPr lang="en-US" dirty="0"/>
              <a:t> un Directorio de </a:t>
            </a:r>
            <a:r>
              <a:rPr lang="en-US" dirty="0" err="1"/>
              <a:t>mapeo</a:t>
            </a:r>
            <a:r>
              <a:rPr lang="en-US" dirty="0"/>
              <a:t> y </a:t>
            </a:r>
            <a:r>
              <a:rPr lang="en-US" dirty="0" err="1"/>
              <a:t>cualquier</a:t>
            </a:r>
            <a:r>
              <a:rPr lang="en-US" dirty="0"/>
              <a:t> </a:t>
            </a:r>
            <a:r>
              <a:rPr lang="en-US" dirty="0" err="1"/>
              <a:t>cambio</a:t>
            </a:r>
            <a:r>
              <a:rPr lang="en-US" dirty="0"/>
              <a:t> al volume se </a:t>
            </a:r>
            <a:r>
              <a:rPr lang="en-US" dirty="0" err="1"/>
              <a:t>copiará</a:t>
            </a:r>
            <a:r>
              <a:rPr lang="en-US" dirty="0"/>
              <a:t> </a:t>
            </a:r>
            <a:r>
              <a:rPr lang="en-US" dirty="0" err="1"/>
              <a:t>allí</a:t>
            </a:r>
            <a:r>
              <a:rPr lang="en-US" dirty="0"/>
              <a:t>.</a:t>
            </a:r>
          </a:p>
        </p:txBody>
      </p:sp>
      <p:sp>
        <p:nvSpPr>
          <p:cNvPr id="3" name="Rectángulo 2">
            <a:extLst>
              <a:ext uri="{FF2B5EF4-FFF2-40B4-BE49-F238E27FC236}">
                <a16:creationId xmlns:a16="http://schemas.microsoft.com/office/drawing/2014/main" id="{74F09215-60E9-30FC-013B-DC84B3118CE7}"/>
              </a:ext>
            </a:extLst>
          </p:cNvPr>
          <p:cNvSpPr/>
          <p:nvPr/>
        </p:nvSpPr>
        <p:spPr>
          <a:xfrm>
            <a:off x="1802894" y="3558794"/>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EXPOSE</a:t>
            </a:r>
          </a:p>
        </p:txBody>
      </p:sp>
      <p:sp>
        <p:nvSpPr>
          <p:cNvPr id="6" name="Abrir llave 5">
            <a:extLst>
              <a:ext uri="{FF2B5EF4-FFF2-40B4-BE49-F238E27FC236}">
                <a16:creationId xmlns:a16="http://schemas.microsoft.com/office/drawing/2014/main" id="{FF935523-D6CE-65CB-871E-177E788A0B6D}"/>
              </a:ext>
            </a:extLst>
          </p:cNvPr>
          <p:cNvSpPr/>
          <p:nvPr/>
        </p:nvSpPr>
        <p:spPr>
          <a:xfrm>
            <a:off x="3082271" y="3358634"/>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CuadroTexto 8">
            <a:extLst>
              <a:ext uri="{FF2B5EF4-FFF2-40B4-BE49-F238E27FC236}">
                <a16:creationId xmlns:a16="http://schemas.microsoft.com/office/drawing/2014/main" id="{D5CFE8B2-DC06-E609-22A5-BCDA48F2B2C3}"/>
              </a:ext>
            </a:extLst>
          </p:cNvPr>
          <p:cNvSpPr txBox="1"/>
          <p:nvPr/>
        </p:nvSpPr>
        <p:spPr>
          <a:xfrm>
            <a:off x="3411499" y="3632809"/>
            <a:ext cx="8415541" cy="646331"/>
          </a:xfrm>
          <a:prstGeom prst="rect">
            <a:avLst/>
          </a:prstGeom>
          <a:noFill/>
        </p:spPr>
        <p:txBody>
          <a:bodyPr wrap="square" rtlCol="0">
            <a:spAutoFit/>
          </a:bodyPr>
          <a:lstStyle/>
          <a:p>
            <a:pPr marL="285750" indent="-285750">
              <a:buFont typeface="Arial" panose="020B0604020202020204" pitchFamily="34" charset="0"/>
              <a:buChar char="•"/>
            </a:pPr>
            <a:r>
              <a:rPr lang="en-US" dirty="0"/>
              <a:t>Esta </a:t>
            </a:r>
            <a:r>
              <a:rPr lang="en-US" dirty="0" err="1"/>
              <a:t>directiva</a:t>
            </a:r>
            <a:r>
              <a:rPr lang="en-US" dirty="0"/>
              <a:t> se </a:t>
            </a:r>
            <a:r>
              <a:rPr lang="en-US" dirty="0" err="1"/>
              <a:t>usa</a:t>
            </a:r>
            <a:r>
              <a:rPr lang="en-US" dirty="0"/>
              <a:t> para </a:t>
            </a:r>
            <a:r>
              <a:rPr lang="en-US" dirty="0" err="1"/>
              <a:t>informar</a:t>
            </a:r>
            <a:r>
              <a:rPr lang="en-US" dirty="0"/>
              <a:t> a Docker que </a:t>
            </a:r>
            <a:r>
              <a:rPr lang="en-US" dirty="0" err="1"/>
              <a:t>el</a:t>
            </a:r>
            <a:r>
              <a:rPr lang="en-US" dirty="0"/>
              <a:t> </a:t>
            </a:r>
            <a:r>
              <a:rPr lang="en-US" dirty="0" err="1"/>
              <a:t>contenedor</a:t>
            </a:r>
            <a:r>
              <a:rPr lang="en-US" dirty="0"/>
              <a:t> </a:t>
            </a:r>
            <a:r>
              <a:rPr lang="en-US" dirty="0" err="1"/>
              <a:t>está</a:t>
            </a:r>
            <a:r>
              <a:rPr lang="en-US" dirty="0"/>
              <a:t> </a:t>
            </a:r>
            <a:r>
              <a:rPr lang="en-US" dirty="0" err="1"/>
              <a:t>escuchando</a:t>
            </a:r>
            <a:r>
              <a:rPr lang="en-US" dirty="0"/>
              <a:t> un Puerto </a:t>
            </a:r>
            <a:r>
              <a:rPr lang="en-US" dirty="0" err="1"/>
              <a:t>específico</a:t>
            </a:r>
            <a:r>
              <a:rPr lang="en-US" dirty="0"/>
              <a:t> </a:t>
            </a:r>
            <a:r>
              <a:rPr lang="en-US" dirty="0" err="1"/>
              <a:t>en</a:t>
            </a:r>
            <a:r>
              <a:rPr lang="en-US" dirty="0"/>
              <a:t> </a:t>
            </a:r>
            <a:r>
              <a:rPr lang="en-US" dirty="0" err="1"/>
              <a:t>tiempo</a:t>
            </a:r>
            <a:r>
              <a:rPr lang="en-US" dirty="0"/>
              <a:t> de </a:t>
            </a:r>
            <a:r>
              <a:rPr lang="en-US" dirty="0" err="1"/>
              <a:t>ejecución</a:t>
            </a:r>
            <a:r>
              <a:rPr lang="en-US" dirty="0"/>
              <a:t>.</a:t>
            </a:r>
          </a:p>
        </p:txBody>
      </p:sp>
      <p:sp>
        <p:nvSpPr>
          <p:cNvPr id="17" name="Rectángulo 16">
            <a:extLst>
              <a:ext uri="{FF2B5EF4-FFF2-40B4-BE49-F238E27FC236}">
                <a16:creationId xmlns:a16="http://schemas.microsoft.com/office/drawing/2014/main" id="{EE8720B4-14F2-5006-5597-0EA44FFD0DD9}"/>
              </a:ext>
            </a:extLst>
          </p:cNvPr>
          <p:cNvSpPr/>
          <p:nvPr/>
        </p:nvSpPr>
        <p:spPr>
          <a:xfrm>
            <a:off x="5331631" y="4779452"/>
            <a:ext cx="6545178" cy="1315454"/>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Los puertos expuestos con EXPOSE serán accesibles únicamente al interior de los contenedores. Para hacerlos públicos usamos el </a:t>
            </a:r>
            <a:r>
              <a:rPr lang="es-CO" b="1" dirty="0" err="1">
                <a:solidFill>
                  <a:schemeClr val="bg1"/>
                </a:solidFill>
                <a:latin typeface="Calibri" panose="020F0502020204030204" pitchFamily="34" charset="0"/>
                <a:cs typeface="Calibri" panose="020F0502020204030204" pitchFamily="34" charset="0"/>
              </a:rPr>
              <a:t>flag</a:t>
            </a:r>
            <a:r>
              <a:rPr lang="es-CO" b="1" dirty="0">
                <a:solidFill>
                  <a:schemeClr val="bg1"/>
                </a:solidFill>
                <a:latin typeface="Calibri" panose="020F0502020204030204" pitchFamily="34" charset="0"/>
                <a:cs typeface="Calibri" panose="020F0502020204030204" pitchFamily="34" charset="0"/>
              </a:rPr>
              <a:t> –p cuando corramos el comando run.</a:t>
            </a:r>
            <a:endParaRPr lang="es-CO" b="1" i="1" dirty="0">
              <a:solidFill>
                <a:schemeClr val="bg1"/>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DB9D5772-6917-A5D8-223B-1239D13ED3F0}"/>
              </a:ext>
            </a:extLst>
          </p:cNvPr>
          <p:cNvPicPr>
            <a:picLocks noChangeAspect="1"/>
          </p:cNvPicPr>
          <p:nvPr/>
        </p:nvPicPr>
        <p:blipFill>
          <a:blip r:embed="rId3"/>
          <a:stretch>
            <a:fillRect/>
          </a:stretch>
        </p:blipFill>
        <p:spPr>
          <a:xfrm>
            <a:off x="2854829" y="2342148"/>
            <a:ext cx="3072627" cy="428739"/>
          </a:xfrm>
          <a:prstGeom prst="rect">
            <a:avLst/>
          </a:prstGeom>
        </p:spPr>
      </p:pic>
      <p:pic>
        <p:nvPicPr>
          <p:cNvPr id="11" name="Imagen 10">
            <a:extLst>
              <a:ext uri="{FF2B5EF4-FFF2-40B4-BE49-F238E27FC236}">
                <a16:creationId xmlns:a16="http://schemas.microsoft.com/office/drawing/2014/main" id="{DE11B5E8-2E9C-532A-1DE9-14872FCCBAEF}"/>
              </a:ext>
            </a:extLst>
          </p:cNvPr>
          <p:cNvPicPr>
            <a:picLocks noChangeAspect="1"/>
          </p:cNvPicPr>
          <p:nvPr/>
        </p:nvPicPr>
        <p:blipFill>
          <a:blip r:embed="rId4"/>
          <a:stretch>
            <a:fillRect/>
          </a:stretch>
        </p:blipFill>
        <p:spPr>
          <a:xfrm>
            <a:off x="2909455" y="2737550"/>
            <a:ext cx="4830140" cy="457012"/>
          </a:xfrm>
          <a:prstGeom prst="rect">
            <a:avLst/>
          </a:prstGeom>
        </p:spPr>
      </p:pic>
      <p:pic>
        <p:nvPicPr>
          <p:cNvPr id="13" name="Imagen 12">
            <a:extLst>
              <a:ext uri="{FF2B5EF4-FFF2-40B4-BE49-F238E27FC236}">
                <a16:creationId xmlns:a16="http://schemas.microsoft.com/office/drawing/2014/main" id="{485B129E-A728-BD66-0DB7-FE17FB348FB2}"/>
              </a:ext>
            </a:extLst>
          </p:cNvPr>
          <p:cNvPicPr>
            <a:picLocks noChangeAspect="1"/>
          </p:cNvPicPr>
          <p:nvPr/>
        </p:nvPicPr>
        <p:blipFill>
          <a:blip r:embed="rId5"/>
          <a:stretch>
            <a:fillRect/>
          </a:stretch>
        </p:blipFill>
        <p:spPr>
          <a:xfrm>
            <a:off x="8205083" y="4139050"/>
            <a:ext cx="2101188" cy="545245"/>
          </a:xfrm>
          <a:prstGeom prst="rect">
            <a:avLst/>
          </a:prstGeom>
        </p:spPr>
      </p:pic>
      <p:pic>
        <p:nvPicPr>
          <p:cNvPr id="16" name="Imagen 15">
            <a:extLst>
              <a:ext uri="{FF2B5EF4-FFF2-40B4-BE49-F238E27FC236}">
                <a16:creationId xmlns:a16="http://schemas.microsoft.com/office/drawing/2014/main" id="{E3802540-D479-B853-1AE3-38C536AF6D65}"/>
              </a:ext>
            </a:extLst>
          </p:cNvPr>
          <p:cNvPicPr>
            <a:picLocks noChangeAspect="1"/>
          </p:cNvPicPr>
          <p:nvPr/>
        </p:nvPicPr>
        <p:blipFill>
          <a:blip r:embed="rId6"/>
          <a:stretch>
            <a:fillRect/>
          </a:stretch>
        </p:blipFill>
        <p:spPr>
          <a:xfrm>
            <a:off x="1047937" y="6147321"/>
            <a:ext cx="8303609" cy="462025"/>
          </a:xfrm>
          <a:prstGeom prst="rect">
            <a:avLst/>
          </a:prstGeom>
        </p:spPr>
      </p:pic>
    </p:spTree>
    <p:extLst>
      <p:ext uri="{BB962C8B-B14F-4D97-AF65-F5344CB8AC3E}">
        <p14:creationId xmlns:p14="http://schemas.microsoft.com/office/powerpoint/2010/main" val="217910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3" grpId="0" animBg="1"/>
      <p:bldP spid="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Docker </a:t>
            </a:r>
            <a:r>
              <a:rPr lang="es-CO" dirty="0" err="1"/>
              <a:t>Compose</a:t>
            </a:r>
            <a:r>
              <a:rPr lang="es-CO" dirty="0"/>
              <a:t>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31</a:t>
            </a:fld>
            <a:endParaRPr lang="es-CO"/>
          </a:p>
        </p:txBody>
      </p:sp>
      <p:sp>
        <p:nvSpPr>
          <p:cNvPr id="8" name="Rectángulo 7">
            <a:extLst>
              <a:ext uri="{FF2B5EF4-FFF2-40B4-BE49-F238E27FC236}">
                <a16:creationId xmlns:a16="http://schemas.microsoft.com/office/drawing/2014/main" id="{B69ADC6F-8DAC-E788-BB4C-2A7359EC45EA}"/>
              </a:ext>
            </a:extLst>
          </p:cNvPr>
          <p:cNvSpPr/>
          <p:nvPr/>
        </p:nvSpPr>
        <p:spPr>
          <a:xfrm>
            <a:off x="7876309" y="1631372"/>
            <a:ext cx="2912548" cy="162098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Docker </a:t>
            </a:r>
            <a:r>
              <a:rPr lang="es-CO" b="1" dirty="0" err="1">
                <a:solidFill>
                  <a:schemeClr val="tx1"/>
                </a:solidFill>
                <a:latin typeface="Calibri" panose="020F0502020204030204" pitchFamily="34" charset="0"/>
                <a:cs typeface="Calibri" panose="020F0502020204030204" pitchFamily="34" charset="0"/>
              </a:rPr>
              <a:t>Compose</a:t>
            </a:r>
            <a:r>
              <a:rPr lang="es-CO" b="1" dirty="0">
                <a:solidFill>
                  <a:schemeClr val="tx1"/>
                </a:solidFill>
                <a:latin typeface="Calibri" panose="020F0502020204030204" pitchFamily="34" charset="0"/>
                <a:cs typeface="Calibri" panose="020F0502020204030204" pitchFamily="34" charset="0"/>
              </a:rPr>
              <a:t> permite gestionar y correr procesos en múltiples contenedores.</a:t>
            </a:r>
          </a:p>
        </p:txBody>
      </p:sp>
      <p:pic>
        <p:nvPicPr>
          <p:cNvPr id="11" name="Imagen 10">
            <a:extLst>
              <a:ext uri="{FF2B5EF4-FFF2-40B4-BE49-F238E27FC236}">
                <a16:creationId xmlns:a16="http://schemas.microsoft.com/office/drawing/2014/main" id="{93DD80E7-EFF0-F235-5F6C-1745045F2F17}"/>
              </a:ext>
            </a:extLst>
          </p:cNvPr>
          <p:cNvPicPr>
            <a:picLocks noChangeAspect="1"/>
          </p:cNvPicPr>
          <p:nvPr/>
        </p:nvPicPr>
        <p:blipFill>
          <a:blip r:embed="rId2"/>
          <a:stretch>
            <a:fillRect/>
          </a:stretch>
        </p:blipFill>
        <p:spPr>
          <a:xfrm>
            <a:off x="1854309" y="1089160"/>
            <a:ext cx="5265876" cy="5768840"/>
          </a:xfrm>
          <a:prstGeom prst="rect">
            <a:avLst/>
          </a:prstGeom>
        </p:spPr>
      </p:pic>
      <p:sp>
        <p:nvSpPr>
          <p:cNvPr id="3" name="Rectángulo 2">
            <a:extLst>
              <a:ext uri="{FF2B5EF4-FFF2-40B4-BE49-F238E27FC236}">
                <a16:creationId xmlns:a16="http://schemas.microsoft.com/office/drawing/2014/main" id="{D7968294-A297-2ADA-59B7-F4CFE2007630}"/>
              </a:ext>
            </a:extLst>
          </p:cNvPr>
          <p:cNvSpPr/>
          <p:nvPr/>
        </p:nvSpPr>
        <p:spPr>
          <a:xfrm>
            <a:off x="7779326" y="3924300"/>
            <a:ext cx="3359728" cy="162098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El archivo </a:t>
            </a:r>
            <a:r>
              <a:rPr lang="es-CO" b="1" dirty="0" err="1">
                <a:solidFill>
                  <a:schemeClr val="tx1"/>
                </a:solidFill>
                <a:latin typeface="Calibri" panose="020F0502020204030204" pitchFamily="34" charset="0"/>
                <a:cs typeface="Calibri" panose="020F0502020204030204" pitchFamily="34" charset="0"/>
              </a:rPr>
              <a:t>docker-compose.yml</a:t>
            </a:r>
            <a:r>
              <a:rPr lang="es-CO" b="1" dirty="0">
                <a:solidFill>
                  <a:schemeClr val="tx1"/>
                </a:solidFill>
                <a:latin typeface="Calibri" panose="020F0502020204030204" pitchFamily="34" charset="0"/>
                <a:cs typeface="Calibri" panose="020F0502020204030204" pitchFamily="34" charset="0"/>
              </a:rPr>
              <a:t> es el archivo de configuración de Docker </a:t>
            </a:r>
            <a:r>
              <a:rPr lang="es-CO" b="1" dirty="0" err="1">
                <a:solidFill>
                  <a:schemeClr val="tx1"/>
                </a:solidFill>
                <a:latin typeface="Calibri" panose="020F0502020204030204" pitchFamily="34" charset="0"/>
                <a:cs typeface="Calibri" panose="020F0502020204030204" pitchFamily="34" charset="0"/>
              </a:rPr>
              <a:t>Compose</a:t>
            </a:r>
            <a:r>
              <a:rPr lang="es-CO" b="1"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93357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Estructura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32</a:t>
            </a:fld>
            <a:endParaRPr lang="es-CO"/>
          </a:p>
        </p:txBody>
      </p:sp>
      <p:pic>
        <p:nvPicPr>
          <p:cNvPr id="6" name="Imagen 5">
            <a:extLst>
              <a:ext uri="{FF2B5EF4-FFF2-40B4-BE49-F238E27FC236}">
                <a16:creationId xmlns:a16="http://schemas.microsoft.com/office/drawing/2014/main" id="{59B6A290-01EA-28EA-0F8F-040CECF784C4}"/>
              </a:ext>
            </a:extLst>
          </p:cNvPr>
          <p:cNvPicPr>
            <a:picLocks noChangeAspect="1"/>
          </p:cNvPicPr>
          <p:nvPr/>
        </p:nvPicPr>
        <p:blipFill>
          <a:blip r:embed="rId2"/>
          <a:stretch>
            <a:fillRect/>
          </a:stretch>
        </p:blipFill>
        <p:spPr>
          <a:xfrm>
            <a:off x="1635370" y="1119979"/>
            <a:ext cx="5285873" cy="5374339"/>
          </a:xfrm>
          <a:prstGeom prst="rect">
            <a:avLst/>
          </a:prstGeom>
        </p:spPr>
      </p:pic>
      <p:cxnSp>
        <p:nvCxnSpPr>
          <p:cNvPr id="10" name="Conector recto de flecha 9">
            <a:extLst>
              <a:ext uri="{FF2B5EF4-FFF2-40B4-BE49-F238E27FC236}">
                <a16:creationId xmlns:a16="http://schemas.microsoft.com/office/drawing/2014/main" id="{02BD2882-F1C9-2E48-A8E5-29505490A7FA}"/>
              </a:ext>
            </a:extLst>
          </p:cNvPr>
          <p:cNvCxnSpPr>
            <a:cxnSpLocks/>
            <a:endCxn id="13" idx="1"/>
          </p:cNvCxnSpPr>
          <p:nvPr/>
        </p:nvCxnSpPr>
        <p:spPr>
          <a:xfrm flipV="1">
            <a:off x="3823855" y="1718256"/>
            <a:ext cx="2907135" cy="297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10010A3D-B701-6201-DE0B-FD4DB446B949}"/>
              </a:ext>
            </a:extLst>
          </p:cNvPr>
          <p:cNvSpPr/>
          <p:nvPr/>
        </p:nvSpPr>
        <p:spPr>
          <a:xfrm>
            <a:off x="6730990" y="1267326"/>
            <a:ext cx="4658904" cy="9018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sección define la versión de </a:t>
            </a:r>
            <a:r>
              <a:rPr lang="es-CO" b="1" dirty="0" err="1">
                <a:solidFill>
                  <a:schemeClr val="tx1"/>
                </a:solidFill>
                <a:latin typeface="Calibri" panose="020F0502020204030204" pitchFamily="34" charset="0"/>
                <a:cs typeface="Calibri" panose="020F0502020204030204" pitchFamily="34" charset="0"/>
              </a:rPr>
              <a:t>sintáxis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syntax</a:t>
            </a:r>
            <a:r>
              <a:rPr lang="es-CO" b="1" dirty="0">
                <a:solidFill>
                  <a:schemeClr val="tx1"/>
                </a:solidFill>
                <a:latin typeface="Calibri" panose="020F0502020204030204" pitchFamily="34" charset="0"/>
                <a:cs typeface="Calibri" panose="020F0502020204030204" pitchFamily="34" charset="0"/>
              </a:rPr>
              <a:t> versión) para el archivo </a:t>
            </a:r>
            <a:r>
              <a:rPr lang="es-CO" b="1" dirty="0" err="1">
                <a:solidFill>
                  <a:schemeClr val="tx1"/>
                </a:solidFill>
                <a:latin typeface="Calibri" panose="020F0502020204030204" pitchFamily="34" charset="0"/>
                <a:cs typeface="Calibri" panose="020F0502020204030204" pitchFamily="34" charset="0"/>
              </a:rPr>
              <a:t>docker-compose</a:t>
            </a:r>
            <a:r>
              <a:rPr lang="es-CO" b="1" dirty="0">
                <a:latin typeface="Calibri" panose="020F0502020204030204" pitchFamily="34" charset="0"/>
                <a:cs typeface="Calibri" panose="020F0502020204030204" pitchFamily="34" charset="0"/>
              </a:rPr>
              <a:t>. La versión actual es la 3.</a:t>
            </a:r>
            <a:endParaRPr lang="es-CO" b="1" dirty="0">
              <a:solidFill>
                <a:schemeClr val="tx1"/>
              </a:solidFill>
              <a:latin typeface="Calibri" panose="020F0502020204030204" pitchFamily="34" charset="0"/>
              <a:cs typeface="Calibri" panose="020F0502020204030204" pitchFamily="34" charset="0"/>
            </a:endParaRPr>
          </a:p>
        </p:txBody>
      </p:sp>
      <p:cxnSp>
        <p:nvCxnSpPr>
          <p:cNvPr id="15" name="Conector recto de flecha 14">
            <a:extLst>
              <a:ext uri="{FF2B5EF4-FFF2-40B4-BE49-F238E27FC236}">
                <a16:creationId xmlns:a16="http://schemas.microsoft.com/office/drawing/2014/main" id="{273A3184-0F27-B8E4-DD50-69C8BF9039D3}"/>
              </a:ext>
            </a:extLst>
          </p:cNvPr>
          <p:cNvCxnSpPr>
            <a:cxnSpLocks/>
            <a:endCxn id="16" idx="1"/>
          </p:cNvCxnSpPr>
          <p:nvPr/>
        </p:nvCxnSpPr>
        <p:spPr>
          <a:xfrm>
            <a:off x="3657600" y="2582779"/>
            <a:ext cx="3097453" cy="4910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450CB9C9-6C42-8CF8-262E-8C3501DDBDBB}"/>
              </a:ext>
            </a:extLst>
          </p:cNvPr>
          <p:cNvSpPr/>
          <p:nvPr/>
        </p:nvSpPr>
        <p:spPr>
          <a:xfrm>
            <a:off x="6755053" y="2622884"/>
            <a:ext cx="4658904" cy="9018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sección describe los contenedores de Docker que se construirán e iniciarán por </a:t>
            </a:r>
            <a:r>
              <a:rPr lang="es-CO" b="1" dirty="0" err="1">
                <a:solidFill>
                  <a:schemeClr val="tx1"/>
                </a:solidFill>
                <a:latin typeface="Calibri" panose="020F0502020204030204" pitchFamily="34" charset="0"/>
                <a:cs typeface="Calibri" panose="020F0502020204030204" pitchFamily="34" charset="0"/>
              </a:rPr>
              <a:t>docker-compose</a:t>
            </a:r>
            <a:r>
              <a:rPr lang="es-CO" b="1" dirty="0">
                <a:solidFill>
                  <a:schemeClr val="tx1"/>
                </a:solidFill>
                <a:latin typeface="Calibri" panose="020F0502020204030204" pitchFamily="34" charset="0"/>
                <a:cs typeface="Calibri" panose="020F0502020204030204" pitchFamily="34" charset="0"/>
              </a:rPr>
              <a:t>.</a:t>
            </a:r>
          </a:p>
        </p:txBody>
      </p:sp>
      <p:cxnSp>
        <p:nvCxnSpPr>
          <p:cNvPr id="18" name="Conector recto de flecha 17">
            <a:extLst>
              <a:ext uri="{FF2B5EF4-FFF2-40B4-BE49-F238E27FC236}">
                <a16:creationId xmlns:a16="http://schemas.microsoft.com/office/drawing/2014/main" id="{9BD33D85-A4A4-9561-62C1-C0F46EF1EACF}"/>
              </a:ext>
            </a:extLst>
          </p:cNvPr>
          <p:cNvCxnSpPr>
            <a:cxnSpLocks/>
            <a:endCxn id="19" idx="1"/>
          </p:cNvCxnSpPr>
          <p:nvPr/>
        </p:nvCxnSpPr>
        <p:spPr>
          <a:xfrm>
            <a:off x="3769895" y="3593432"/>
            <a:ext cx="3314021" cy="10124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AAD7863D-9E8E-89E2-F818-A4A9DCCC6B6E}"/>
              </a:ext>
            </a:extLst>
          </p:cNvPr>
          <p:cNvSpPr/>
          <p:nvPr/>
        </p:nvSpPr>
        <p:spPr>
          <a:xfrm>
            <a:off x="7083916" y="4154905"/>
            <a:ext cx="4658904" cy="9018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sección describe las redes que usarán los servicios.</a:t>
            </a:r>
          </a:p>
        </p:txBody>
      </p:sp>
      <p:cxnSp>
        <p:nvCxnSpPr>
          <p:cNvPr id="21" name="Conector recto de flecha 20">
            <a:extLst>
              <a:ext uri="{FF2B5EF4-FFF2-40B4-BE49-F238E27FC236}">
                <a16:creationId xmlns:a16="http://schemas.microsoft.com/office/drawing/2014/main" id="{DB653F18-3163-5633-D743-2BDF4B1CD7D4}"/>
              </a:ext>
            </a:extLst>
          </p:cNvPr>
          <p:cNvCxnSpPr>
            <a:cxnSpLocks/>
            <a:endCxn id="22" idx="1"/>
          </p:cNvCxnSpPr>
          <p:nvPr/>
        </p:nvCxnSpPr>
        <p:spPr>
          <a:xfrm>
            <a:off x="3753853" y="4636168"/>
            <a:ext cx="3281937" cy="11407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7DAEBCDE-748E-8883-3B28-652D0A91A21E}"/>
              </a:ext>
            </a:extLst>
          </p:cNvPr>
          <p:cNvSpPr/>
          <p:nvPr/>
        </p:nvSpPr>
        <p:spPr>
          <a:xfrm>
            <a:off x="7035790" y="5325979"/>
            <a:ext cx="4658904" cy="9018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sección describe los volúmenes que serán montados en los contenedores en los servicios.</a:t>
            </a:r>
          </a:p>
        </p:txBody>
      </p:sp>
    </p:spTree>
    <p:extLst>
      <p:ext uri="{BB962C8B-B14F-4D97-AF65-F5344CB8AC3E}">
        <p14:creationId xmlns:p14="http://schemas.microsoft.com/office/powerpoint/2010/main" val="107804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9"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 </a:t>
            </a:r>
            <a:r>
              <a:rPr lang="es-CO" dirty="0" err="1"/>
              <a:t>Services</a:t>
            </a:r>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33</a:t>
            </a:fld>
            <a:endParaRPr lang="es-CO"/>
          </a:p>
        </p:txBody>
      </p:sp>
      <p:sp>
        <p:nvSpPr>
          <p:cNvPr id="3" name="Marcador de texto 2">
            <a:extLst>
              <a:ext uri="{FF2B5EF4-FFF2-40B4-BE49-F238E27FC236}">
                <a16:creationId xmlns:a16="http://schemas.microsoft.com/office/drawing/2014/main" id="{EEA6F0B7-AAD0-E346-D26B-DB28A3351CE1}"/>
              </a:ext>
            </a:extLst>
          </p:cNvPr>
          <p:cNvSpPr>
            <a:spLocks noGrp="1"/>
          </p:cNvSpPr>
          <p:nvPr>
            <p:ph type="body" idx="1"/>
          </p:nvPr>
        </p:nvSpPr>
        <p:spPr>
          <a:xfrm>
            <a:off x="1900531" y="1266410"/>
            <a:ext cx="9666016" cy="4663440"/>
          </a:xfrm>
        </p:spPr>
        <p:txBody>
          <a:bodyPr anchor="ctr">
            <a:normAutofit/>
          </a:bodyPr>
          <a:lstStyle/>
          <a:p>
            <a:pPr indent="-457200"/>
            <a:r>
              <a:rPr lang="en-US" dirty="0" err="1"/>
              <a:t>Existen</a:t>
            </a:r>
            <a:r>
              <a:rPr lang="en-US" dirty="0"/>
              <a:t> dos </a:t>
            </a:r>
            <a:r>
              <a:rPr lang="en-US" dirty="0" err="1"/>
              <a:t>maneras</a:t>
            </a:r>
            <a:r>
              <a:rPr lang="en-US" dirty="0"/>
              <a:t> de </a:t>
            </a:r>
            <a:r>
              <a:rPr lang="en-US" dirty="0" err="1"/>
              <a:t>crear</a:t>
            </a:r>
            <a:r>
              <a:rPr lang="en-US" dirty="0"/>
              <a:t> </a:t>
            </a:r>
            <a:r>
              <a:rPr lang="en-US" dirty="0" err="1"/>
              <a:t>contenedores</a:t>
            </a:r>
            <a:r>
              <a:rPr lang="en-US" dirty="0"/>
              <a:t> a </a:t>
            </a:r>
            <a:r>
              <a:rPr lang="en-US" dirty="0" err="1"/>
              <a:t>través</a:t>
            </a:r>
            <a:r>
              <a:rPr lang="en-US" dirty="0"/>
              <a:t> de docker compose. La </a:t>
            </a:r>
            <a:r>
              <a:rPr lang="en-US" dirty="0" err="1"/>
              <a:t>primera</a:t>
            </a:r>
            <a:r>
              <a:rPr lang="en-US" dirty="0"/>
              <a:t> es construer </a:t>
            </a:r>
            <a:r>
              <a:rPr lang="en-US" dirty="0" err="1"/>
              <a:t>el</a:t>
            </a:r>
            <a:r>
              <a:rPr lang="en-US" dirty="0"/>
              <a:t> </a:t>
            </a:r>
            <a:r>
              <a:rPr lang="en-US" dirty="0" err="1"/>
              <a:t>contenedor</a:t>
            </a:r>
            <a:r>
              <a:rPr lang="en-US" dirty="0"/>
              <a:t> y la Segunda usar </a:t>
            </a:r>
            <a:r>
              <a:rPr lang="en-US" dirty="0" err="1"/>
              <a:t>imágenes</a:t>
            </a:r>
            <a:r>
              <a:rPr lang="en-US" dirty="0"/>
              <a:t> de Docker.</a:t>
            </a:r>
          </a:p>
          <a:p>
            <a:pPr indent="-457200"/>
            <a:endParaRPr lang="en-US" dirty="0"/>
          </a:p>
          <a:p>
            <a:pPr indent="-457200"/>
            <a:r>
              <a:rPr lang="en-US" dirty="0"/>
              <a:t>Se </a:t>
            </a:r>
            <a:r>
              <a:rPr lang="en-US" dirty="0" err="1"/>
              <a:t>recomienda</a:t>
            </a:r>
            <a:r>
              <a:rPr lang="en-US" dirty="0"/>
              <a:t> usar la </a:t>
            </a:r>
            <a:r>
              <a:rPr lang="en-US" dirty="0" err="1"/>
              <a:t>primera</a:t>
            </a:r>
            <a:r>
              <a:rPr lang="en-US" dirty="0"/>
              <a:t> </a:t>
            </a:r>
            <a:r>
              <a:rPr lang="en-US" dirty="0" err="1"/>
              <a:t>si</a:t>
            </a:r>
            <a:r>
              <a:rPr lang="en-US" dirty="0"/>
              <a:t> </a:t>
            </a:r>
            <a:r>
              <a:rPr lang="en-US" dirty="0" err="1"/>
              <a:t>estamos</a:t>
            </a:r>
            <a:r>
              <a:rPr lang="en-US" dirty="0"/>
              <a:t> </a:t>
            </a:r>
            <a:r>
              <a:rPr lang="en-US" dirty="0" err="1"/>
              <a:t>creando</a:t>
            </a:r>
            <a:r>
              <a:rPr lang="en-US" dirty="0"/>
              <a:t> y probando </a:t>
            </a:r>
            <a:r>
              <a:rPr lang="en-US" dirty="0" err="1"/>
              <a:t>contenedores</a:t>
            </a:r>
            <a:r>
              <a:rPr lang="en-US" dirty="0"/>
              <a:t> </a:t>
            </a:r>
            <a:r>
              <a:rPr lang="en-US" dirty="0" err="1"/>
              <a:t>localmente</a:t>
            </a:r>
            <a:r>
              <a:rPr lang="en-US" dirty="0"/>
              <a:t>, </a:t>
            </a:r>
            <a:r>
              <a:rPr lang="en-US" dirty="0" err="1"/>
              <a:t>mientras</a:t>
            </a:r>
            <a:r>
              <a:rPr lang="en-US" dirty="0"/>
              <a:t> que es </a:t>
            </a:r>
            <a:r>
              <a:rPr lang="en-US" dirty="0" err="1"/>
              <a:t>más</a:t>
            </a:r>
            <a:r>
              <a:rPr lang="en-US" dirty="0"/>
              <a:t> </a:t>
            </a:r>
            <a:r>
              <a:rPr lang="en-US" dirty="0" err="1"/>
              <a:t>fácil</a:t>
            </a:r>
            <a:r>
              <a:rPr lang="en-US" dirty="0"/>
              <a:t> y </a:t>
            </a:r>
            <a:r>
              <a:rPr lang="en-US" dirty="0" err="1"/>
              <a:t>rápido</a:t>
            </a:r>
            <a:r>
              <a:rPr lang="en-US" dirty="0"/>
              <a:t> usar </a:t>
            </a:r>
            <a:r>
              <a:rPr lang="en-US" dirty="0" err="1"/>
              <a:t>imágenes</a:t>
            </a:r>
            <a:r>
              <a:rPr lang="en-US" dirty="0"/>
              <a:t> del </a:t>
            </a:r>
            <a:r>
              <a:rPr lang="en-US" dirty="0" err="1"/>
              <a:t>registro</a:t>
            </a:r>
            <a:r>
              <a:rPr lang="en-US" dirty="0"/>
              <a:t> (</a:t>
            </a:r>
            <a:r>
              <a:rPr lang="en-US" dirty="0" err="1"/>
              <a:t>Dockerhub</a:t>
            </a:r>
            <a:r>
              <a:rPr lang="en-US" dirty="0"/>
              <a:t>) para </a:t>
            </a:r>
            <a:r>
              <a:rPr lang="en-US" dirty="0" err="1"/>
              <a:t>producción</a:t>
            </a:r>
            <a:r>
              <a:rPr lang="en-US" dirty="0"/>
              <a:t> o </a:t>
            </a:r>
            <a:r>
              <a:rPr lang="en-US" dirty="0" err="1"/>
              <a:t>sistemas</a:t>
            </a:r>
            <a:r>
              <a:rPr lang="en-US" dirty="0"/>
              <a:t> CI/CD.</a:t>
            </a:r>
            <a:endParaRPr lang="es-CO" dirty="0"/>
          </a:p>
        </p:txBody>
      </p:sp>
    </p:spTree>
    <p:extLst>
      <p:ext uri="{BB962C8B-B14F-4D97-AF65-F5344CB8AC3E}">
        <p14:creationId xmlns:p14="http://schemas.microsoft.com/office/powerpoint/2010/main" val="147169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 </a:t>
            </a:r>
            <a:r>
              <a:rPr lang="es-CO" dirty="0" err="1"/>
              <a:t>Services</a:t>
            </a:r>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34</a:t>
            </a:fld>
            <a:endParaRPr lang="es-CO"/>
          </a:p>
        </p:txBody>
      </p:sp>
      <p:sp>
        <p:nvSpPr>
          <p:cNvPr id="3" name="Marcador de texto 2">
            <a:extLst>
              <a:ext uri="{FF2B5EF4-FFF2-40B4-BE49-F238E27FC236}">
                <a16:creationId xmlns:a16="http://schemas.microsoft.com/office/drawing/2014/main" id="{EEA6F0B7-AAD0-E346-D26B-DB28A3351CE1}"/>
              </a:ext>
            </a:extLst>
          </p:cNvPr>
          <p:cNvSpPr>
            <a:spLocks noGrp="1"/>
          </p:cNvSpPr>
          <p:nvPr>
            <p:ph type="body" idx="1"/>
          </p:nvPr>
        </p:nvSpPr>
        <p:spPr>
          <a:xfrm>
            <a:off x="1736099" y="745957"/>
            <a:ext cx="9666016" cy="2079745"/>
          </a:xfrm>
        </p:spPr>
        <p:txBody>
          <a:bodyPr anchor="ctr">
            <a:normAutofit/>
          </a:bodyPr>
          <a:lstStyle/>
          <a:p>
            <a:pPr indent="-457200"/>
            <a:r>
              <a:rPr lang="en-US" dirty="0" err="1"/>
              <a:t>Supongamos</a:t>
            </a:r>
            <a:r>
              <a:rPr lang="en-US" dirty="0"/>
              <a:t> que </a:t>
            </a:r>
            <a:r>
              <a:rPr lang="en-US" dirty="0" err="1"/>
              <a:t>queremos</a:t>
            </a:r>
            <a:r>
              <a:rPr lang="en-US" dirty="0"/>
              <a:t> </a:t>
            </a:r>
            <a:r>
              <a:rPr lang="en-US" dirty="0" err="1"/>
              <a:t>constuir</a:t>
            </a:r>
            <a:r>
              <a:rPr lang="en-US" dirty="0"/>
              <a:t> un </a:t>
            </a:r>
            <a:r>
              <a:rPr lang="en-US" dirty="0" err="1"/>
              <a:t>contenedor</a:t>
            </a:r>
            <a:r>
              <a:rPr lang="en-US" dirty="0"/>
              <a:t> para </a:t>
            </a:r>
            <a:r>
              <a:rPr lang="en-US" dirty="0" err="1"/>
              <a:t>una</a:t>
            </a:r>
            <a:r>
              <a:rPr lang="en-US" dirty="0"/>
              <a:t> </a:t>
            </a:r>
            <a:r>
              <a:rPr lang="en-US" dirty="0" err="1"/>
              <a:t>aplicación</a:t>
            </a:r>
            <a:r>
              <a:rPr lang="en-US" dirty="0"/>
              <a:t> </a:t>
            </a:r>
            <a:r>
              <a:rPr lang="en-US" dirty="0" err="1"/>
              <a:t>llamada</a:t>
            </a:r>
            <a:r>
              <a:rPr lang="en-US" dirty="0"/>
              <a:t> </a:t>
            </a:r>
            <a:r>
              <a:rPr lang="en-US" i="1" dirty="0"/>
              <a:t>server</a:t>
            </a:r>
            <a:r>
              <a:rPr lang="en-US" dirty="0"/>
              <a:t> con la </a:t>
            </a:r>
            <a:r>
              <a:rPr lang="en-US" dirty="0" err="1"/>
              <a:t>siguiente</a:t>
            </a:r>
            <a:r>
              <a:rPr lang="en-US" dirty="0"/>
              <a:t> </a:t>
            </a:r>
            <a:r>
              <a:rPr lang="en-US" dirty="0" err="1"/>
              <a:t>estructura</a:t>
            </a:r>
            <a:r>
              <a:rPr lang="en-US" dirty="0"/>
              <a:t>:</a:t>
            </a:r>
          </a:p>
        </p:txBody>
      </p:sp>
      <p:pic>
        <p:nvPicPr>
          <p:cNvPr id="6" name="Imagen 5">
            <a:extLst>
              <a:ext uri="{FF2B5EF4-FFF2-40B4-BE49-F238E27FC236}">
                <a16:creationId xmlns:a16="http://schemas.microsoft.com/office/drawing/2014/main" id="{67AF3DF9-F4DD-72E7-D70A-D731F2CED653}"/>
              </a:ext>
            </a:extLst>
          </p:cNvPr>
          <p:cNvPicPr>
            <a:picLocks noChangeAspect="1"/>
          </p:cNvPicPr>
          <p:nvPr/>
        </p:nvPicPr>
        <p:blipFill>
          <a:blip r:embed="rId2"/>
          <a:stretch>
            <a:fillRect/>
          </a:stretch>
        </p:blipFill>
        <p:spPr>
          <a:xfrm>
            <a:off x="1818412" y="2676263"/>
            <a:ext cx="4357577" cy="2753989"/>
          </a:xfrm>
          <a:prstGeom prst="rect">
            <a:avLst/>
          </a:prstGeom>
        </p:spPr>
      </p:pic>
      <p:sp>
        <p:nvSpPr>
          <p:cNvPr id="8" name="Flecha: a la derecha 7">
            <a:extLst>
              <a:ext uri="{FF2B5EF4-FFF2-40B4-BE49-F238E27FC236}">
                <a16:creationId xmlns:a16="http://schemas.microsoft.com/office/drawing/2014/main" id="{6F511780-10A4-EFFF-2D6A-2FCE38FCFBD0}"/>
              </a:ext>
            </a:extLst>
          </p:cNvPr>
          <p:cNvSpPr/>
          <p:nvPr/>
        </p:nvSpPr>
        <p:spPr>
          <a:xfrm>
            <a:off x="5481661" y="2360560"/>
            <a:ext cx="1973178" cy="1042736"/>
          </a:xfrm>
          <a:prstGeom prst="rightArrow">
            <a:avLst/>
          </a:prstGeom>
          <a:solidFill>
            <a:srgbClr val="FB981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Construyendo</a:t>
            </a:r>
            <a:r>
              <a:rPr lang="en-US" dirty="0"/>
              <a:t> </a:t>
            </a:r>
            <a:r>
              <a:rPr lang="en-US" dirty="0" err="1"/>
              <a:t>el</a:t>
            </a:r>
            <a:r>
              <a:rPr lang="en-US" dirty="0"/>
              <a:t> </a:t>
            </a:r>
            <a:r>
              <a:rPr lang="en-US" dirty="0" err="1"/>
              <a:t>Contenedor</a:t>
            </a:r>
            <a:endParaRPr lang="en-US" dirty="0"/>
          </a:p>
        </p:txBody>
      </p:sp>
      <p:pic>
        <p:nvPicPr>
          <p:cNvPr id="10" name="Imagen 9">
            <a:extLst>
              <a:ext uri="{FF2B5EF4-FFF2-40B4-BE49-F238E27FC236}">
                <a16:creationId xmlns:a16="http://schemas.microsoft.com/office/drawing/2014/main" id="{FFBC52F8-E754-446C-46AA-AD275624342F}"/>
              </a:ext>
            </a:extLst>
          </p:cNvPr>
          <p:cNvPicPr>
            <a:picLocks noChangeAspect="1"/>
          </p:cNvPicPr>
          <p:nvPr/>
        </p:nvPicPr>
        <p:blipFill>
          <a:blip r:embed="rId3"/>
          <a:stretch>
            <a:fillRect/>
          </a:stretch>
        </p:blipFill>
        <p:spPr>
          <a:xfrm>
            <a:off x="7576988" y="2466020"/>
            <a:ext cx="3689160" cy="1632737"/>
          </a:xfrm>
          <a:prstGeom prst="rect">
            <a:avLst/>
          </a:prstGeom>
        </p:spPr>
      </p:pic>
      <p:pic>
        <p:nvPicPr>
          <p:cNvPr id="12" name="Imagen 11">
            <a:extLst>
              <a:ext uri="{FF2B5EF4-FFF2-40B4-BE49-F238E27FC236}">
                <a16:creationId xmlns:a16="http://schemas.microsoft.com/office/drawing/2014/main" id="{91621EE9-0749-7F89-D664-141849B292AB}"/>
              </a:ext>
            </a:extLst>
          </p:cNvPr>
          <p:cNvPicPr>
            <a:picLocks noChangeAspect="1"/>
          </p:cNvPicPr>
          <p:nvPr/>
        </p:nvPicPr>
        <p:blipFill>
          <a:blip r:embed="rId4"/>
          <a:stretch>
            <a:fillRect/>
          </a:stretch>
        </p:blipFill>
        <p:spPr>
          <a:xfrm>
            <a:off x="7675756" y="4660981"/>
            <a:ext cx="2576425" cy="1382144"/>
          </a:xfrm>
          <a:prstGeom prst="rect">
            <a:avLst/>
          </a:prstGeom>
        </p:spPr>
      </p:pic>
      <p:sp>
        <p:nvSpPr>
          <p:cNvPr id="13" name="Flecha: a la derecha 12">
            <a:extLst>
              <a:ext uri="{FF2B5EF4-FFF2-40B4-BE49-F238E27FC236}">
                <a16:creationId xmlns:a16="http://schemas.microsoft.com/office/drawing/2014/main" id="{4F4F9DBD-17B0-5779-6F7E-15467F00CF79}"/>
              </a:ext>
            </a:extLst>
          </p:cNvPr>
          <p:cNvSpPr/>
          <p:nvPr/>
        </p:nvSpPr>
        <p:spPr>
          <a:xfrm>
            <a:off x="5522676" y="4417960"/>
            <a:ext cx="1973178" cy="1042736"/>
          </a:xfrm>
          <a:prstGeom prst="rightArrow">
            <a:avLst/>
          </a:prstGeom>
          <a:solidFill>
            <a:srgbClr val="FA36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Usando</a:t>
            </a:r>
            <a:r>
              <a:rPr lang="en-US" dirty="0"/>
              <a:t> Docker Image</a:t>
            </a:r>
          </a:p>
        </p:txBody>
      </p:sp>
      <p:sp>
        <p:nvSpPr>
          <p:cNvPr id="15" name="Elipse 14">
            <a:extLst>
              <a:ext uri="{FF2B5EF4-FFF2-40B4-BE49-F238E27FC236}">
                <a16:creationId xmlns:a16="http://schemas.microsoft.com/office/drawing/2014/main" id="{43E57DC7-E2C1-7889-7272-0240C83F5A0C}"/>
              </a:ext>
            </a:extLst>
          </p:cNvPr>
          <p:cNvSpPr/>
          <p:nvPr/>
        </p:nvSpPr>
        <p:spPr>
          <a:xfrm>
            <a:off x="9387366" y="3024848"/>
            <a:ext cx="1652337" cy="481263"/>
          </a:xfrm>
          <a:prstGeom prst="ellipse">
            <a:avLst/>
          </a:prstGeom>
          <a:solidFill>
            <a:srgbClr val="FB981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Directorio</a:t>
            </a:r>
          </a:p>
        </p:txBody>
      </p:sp>
      <p:sp>
        <p:nvSpPr>
          <p:cNvPr id="16" name="Elipse 15">
            <a:extLst>
              <a:ext uri="{FF2B5EF4-FFF2-40B4-BE49-F238E27FC236}">
                <a16:creationId xmlns:a16="http://schemas.microsoft.com/office/drawing/2014/main" id="{5D623F57-1A02-15F0-5C1C-6E31FB1E13D2}"/>
              </a:ext>
            </a:extLst>
          </p:cNvPr>
          <p:cNvSpPr/>
          <p:nvPr/>
        </p:nvSpPr>
        <p:spPr>
          <a:xfrm>
            <a:off x="10117280" y="4085996"/>
            <a:ext cx="1652337" cy="481263"/>
          </a:xfrm>
          <a:prstGeom prst="ellipse">
            <a:avLst/>
          </a:prstGeom>
          <a:solidFill>
            <a:srgbClr val="FB981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Dockerfile</a:t>
            </a:r>
            <a:endParaRPr lang="en-US" dirty="0"/>
          </a:p>
        </p:txBody>
      </p:sp>
      <p:sp>
        <p:nvSpPr>
          <p:cNvPr id="17" name="Elipse 16">
            <a:extLst>
              <a:ext uri="{FF2B5EF4-FFF2-40B4-BE49-F238E27FC236}">
                <a16:creationId xmlns:a16="http://schemas.microsoft.com/office/drawing/2014/main" id="{94DCA74D-1A77-C673-9A09-1FEBE7125BA1}"/>
              </a:ext>
            </a:extLst>
          </p:cNvPr>
          <p:cNvSpPr/>
          <p:nvPr/>
        </p:nvSpPr>
        <p:spPr>
          <a:xfrm>
            <a:off x="10186554" y="5661951"/>
            <a:ext cx="1652337" cy="481263"/>
          </a:xfrm>
          <a:prstGeom prst="ellipse">
            <a:avLst/>
          </a:prstGeom>
          <a:solidFill>
            <a:srgbClr val="FA36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Imagen</a:t>
            </a:r>
          </a:p>
        </p:txBody>
      </p:sp>
    </p:spTree>
    <p:extLst>
      <p:ext uri="{BB962C8B-B14F-4D97-AF65-F5344CB8AC3E}">
        <p14:creationId xmlns:p14="http://schemas.microsoft.com/office/powerpoint/2010/main" val="38994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0905334-C3EC-F764-EA7B-B963356D24B2}"/>
              </a:ext>
            </a:extLst>
          </p:cNvPr>
          <p:cNvPicPr>
            <a:picLocks noChangeAspect="1"/>
          </p:cNvPicPr>
          <p:nvPr/>
        </p:nvPicPr>
        <p:blipFill>
          <a:blip r:embed="rId2"/>
          <a:stretch>
            <a:fillRect/>
          </a:stretch>
        </p:blipFill>
        <p:spPr>
          <a:xfrm>
            <a:off x="2575711" y="4689598"/>
            <a:ext cx="3531556" cy="1552786"/>
          </a:xfrm>
          <a:prstGeom prst="rect">
            <a:avLst/>
          </a:prstGeom>
        </p:spPr>
      </p:pic>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 Network</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35</a:t>
            </a:fld>
            <a:endParaRPr lang="es-CO"/>
          </a:p>
        </p:txBody>
      </p:sp>
      <p:sp>
        <p:nvSpPr>
          <p:cNvPr id="3" name="Marcador de texto 2">
            <a:extLst>
              <a:ext uri="{FF2B5EF4-FFF2-40B4-BE49-F238E27FC236}">
                <a16:creationId xmlns:a16="http://schemas.microsoft.com/office/drawing/2014/main" id="{EEA6F0B7-AAD0-E346-D26B-DB28A3351CE1}"/>
              </a:ext>
            </a:extLst>
          </p:cNvPr>
          <p:cNvSpPr>
            <a:spLocks noGrp="1"/>
          </p:cNvSpPr>
          <p:nvPr>
            <p:ph type="body" idx="1"/>
          </p:nvPr>
        </p:nvSpPr>
        <p:spPr>
          <a:xfrm>
            <a:off x="1798444" y="1161593"/>
            <a:ext cx="9666016" cy="2079745"/>
          </a:xfrm>
        </p:spPr>
        <p:txBody>
          <a:bodyPr anchor="ctr">
            <a:normAutofit/>
          </a:bodyPr>
          <a:lstStyle/>
          <a:p>
            <a:pPr indent="-457200"/>
            <a:r>
              <a:rPr lang="en-US" dirty="0"/>
              <a:t>Por </a:t>
            </a:r>
            <a:r>
              <a:rPr lang="en-US" dirty="0" err="1"/>
              <a:t>defecto</a:t>
            </a:r>
            <a:r>
              <a:rPr lang="en-US" dirty="0"/>
              <a:t>, Docker Compose </a:t>
            </a:r>
            <a:r>
              <a:rPr lang="en-US" dirty="0" err="1"/>
              <a:t>crea</a:t>
            </a:r>
            <a:r>
              <a:rPr lang="en-US" dirty="0"/>
              <a:t> </a:t>
            </a:r>
            <a:r>
              <a:rPr lang="en-US" dirty="0" err="1"/>
              <a:t>una</a:t>
            </a:r>
            <a:r>
              <a:rPr lang="en-US" dirty="0"/>
              <a:t> red </a:t>
            </a:r>
            <a:r>
              <a:rPr lang="en-US" dirty="0" err="1"/>
              <a:t>única</a:t>
            </a:r>
            <a:r>
              <a:rPr lang="en-US" dirty="0"/>
              <a:t> y </a:t>
            </a:r>
            <a:r>
              <a:rPr lang="en-US" dirty="0" err="1"/>
              <a:t>cada</a:t>
            </a:r>
            <a:r>
              <a:rPr lang="en-US" dirty="0"/>
              <a:t> </a:t>
            </a:r>
            <a:r>
              <a:rPr lang="en-US" dirty="0" err="1"/>
              <a:t>contenedor</a:t>
            </a:r>
            <a:r>
              <a:rPr lang="en-US" dirty="0"/>
              <a:t> se </a:t>
            </a:r>
            <a:r>
              <a:rPr lang="en-US" dirty="0" err="1"/>
              <a:t>conecta</a:t>
            </a:r>
            <a:r>
              <a:rPr lang="en-US" dirty="0"/>
              <a:t> a </a:t>
            </a:r>
            <a:r>
              <a:rPr lang="en-US" dirty="0" err="1"/>
              <a:t>esta</a:t>
            </a:r>
            <a:r>
              <a:rPr lang="en-US" dirty="0"/>
              <a:t>. </a:t>
            </a:r>
          </a:p>
          <a:p>
            <a:pPr indent="-457200"/>
            <a:r>
              <a:rPr lang="en-US" dirty="0"/>
              <a:t>Un </a:t>
            </a:r>
            <a:r>
              <a:rPr lang="en-US" dirty="0" err="1"/>
              <a:t>contenedor</a:t>
            </a:r>
            <a:r>
              <a:rPr lang="en-US" dirty="0"/>
              <a:t> se </a:t>
            </a:r>
            <a:r>
              <a:rPr lang="en-US" dirty="0" err="1"/>
              <a:t>puede</a:t>
            </a:r>
            <a:r>
              <a:rPr lang="en-US" dirty="0"/>
              <a:t> </a:t>
            </a:r>
            <a:r>
              <a:rPr lang="en-US" dirty="0" err="1"/>
              <a:t>conectar</a:t>
            </a:r>
            <a:r>
              <a:rPr lang="en-US" dirty="0"/>
              <a:t> a </a:t>
            </a:r>
            <a:r>
              <a:rPr lang="en-US" dirty="0" err="1"/>
              <a:t>otro</a:t>
            </a:r>
            <a:r>
              <a:rPr lang="en-US" dirty="0"/>
              <a:t> </a:t>
            </a:r>
            <a:r>
              <a:rPr lang="en-US" dirty="0" err="1"/>
              <a:t>usando</a:t>
            </a:r>
            <a:r>
              <a:rPr lang="en-US" dirty="0"/>
              <a:t> un hostname.</a:t>
            </a:r>
          </a:p>
        </p:txBody>
      </p:sp>
      <p:pic>
        <p:nvPicPr>
          <p:cNvPr id="12" name="Imagen 11">
            <a:extLst>
              <a:ext uri="{FF2B5EF4-FFF2-40B4-BE49-F238E27FC236}">
                <a16:creationId xmlns:a16="http://schemas.microsoft.com/office/drawing/2014/main" id="{91621EE9-0749-7F89-D664-141849B292AB}"/>
              </a:ext>
            </a:extLst>
          </p:cNvPr>
          <p:cNvPicPr>
            <a:picLocks noChangeAspect="1"/>
          </p:cNvPicPr>
          <p:nvPr/>
        </p:nvPicPr>
        <p:blipFill>
          <a:blip r:embed="rId3"/>
          <a:stretch>
            <a:fillRect/>
          </a:stretch>
        </p:blipFill>
        <p:spPr>
          <a:xfrm>
            <a:off x="2287614" y="3172528"/>
            <a:ext cx="2576425" cy="1382144"/>
          </a:xfrm>
          <a:prstGeom prst="rect">
            <a:avLst/>
          </a:prstGeom>
        </p:spPr>
      </p:pic>
      <p:sp>
        <p:nvSpPr>
          <p:cNvPr id="17" name="Elipse 16">
            <a:extLst>
              <a:ext uri="{FF2B5EF4-FFF2-40B4-BE49-F238E27FC236}">
                <a16:creationId xmlns:a16="http://schemas.microsoft.com/office/drawing/2014/main" id="{94DCA74D-1A77-C673-9A09-1FEBE7125BA1}"/>
              </a:ext>
            </a:extLst>
          </p:cNvPr>
          <p:cNvSpPr/>
          <p:nvPr/>
        </p:nvSpPr>
        <p:spPr>
          <a:xfrm>
            <a:off x="8011391" y="6241108"/>
            <a:ext cx="3611115" cy="481263"/>
          </a:xfrm>
          <a:prstGeom prst="ellipse">
            <a:avLst/>
          </a:prstGeom>
          <a:solidFill>
            <a:srgbClr val="FA36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postgres</a:t>
            </a:r>
            <a:r>
              <a:rPr lang="en-US" dirty="0"/>
              <a:t>: // db:5432</a:t>
            </a:r>
          </a:p>
        </p:txBody>
      </p:sp>
      <p:graphicFrame>
        <p:nvGraphicFramePr>
          <p:cNvPr id="11" name="Diagrama 10">
            <a:extLst>
              <a:ext uri="{FF2B5EF4-FFF2-40B4-BE49-F238E27FC236}">
                <a16:creationId xmlns:a16="http://schemas.microsoft.com/office/drawing/2014/main" id="{81819A22-05A8-5786-A091-07ADECC9D37C}"/>
              </a:ext>
            </a:extLst>
          </p:cNvPr>
          <p:cNvGraphicFramePr/>
          <p:nvPr>
            <p:extLst>
              <p:ext uri="{D42A27DB-BD31-4B8C-83A1-F6EECF244321}">
                <p14:modId xmlns:p14="http://schemas.microsoft.com/office/powerpoint/2010/main" val="1911892989"/>
              </p:ext>
            </p:extLst>
          </p:nvPr>
        </p:nvGraphicFramePr>
        <p:xfrm>
          <a:off x="8115299" y="2857500"/>
          <a:ext cx="3636817" cy="32704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Flecha: a la derecha 13">
            <a:extLst>
              <a:ext uri="{FF2B5EF4-FFF2-40B4-BE49-F238E27FC236}">
                <a16:creationId xmlns:a16="http://schemas.microsoft.com/office/drawing/2014/main" id="{54724BA6-79FE-E10C-EA04-921D952D4E0F}"/>
              </a:ext>
            </a:extLst>
          </p:cNvPr>
          <p:cNvSpPr/>
          <p:nvPr/>
        </p:nvSpPr>
        <p:spPr>
          <a:xfrm>
            <a:off x="5501895" y="3939979"/>
            <a:ext cx="1973178" cy="1042736"/>
          </a:xfrm>
          <a:prstGeom prst="rightArrow">
            <a:avLst/>
          </a:prstGeom>
          <a:solidFill>
            <a:srgbClr val="FA36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ángulo 17">
            <a:extLst>
              <a:ext uri="{FF2B5EF4-FFF2-40B4-BE49-F238E27FC236}">
                <a16:creationId xmlns:a16="http://schemas.microsoft.com/office/drawing/2014/main" id="{1ED92268-C3B3-A6BA-D5BA-D744F930DAC6}"/>
              </a:ext>
            </a:extLst>
          </p:cNvPr>
          <p:cNvSpPr/>
          <p:nvPr/>
        </p:nvSpPr>
        <p:spPr>
          <a:xfrm>
            <a:off x="124690" y="5600701"/>
            <a:ext cx="5320145" cy="1138441"/>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Podemos modificar las redes para adaptarlos a nuestras redes personalizadas. Para este curso nos quedaremos con las redes únicas que cree Docker </a:t>
            </a:r>
            <a:r>
              <a:rPr lang="es-CO" b="1" dirty="0" err="1">
                <a:solidFill>
                  <a:schemeClr val="bg1"/>
                </a:solidFill>
                <a:latin typeface="Calibri" panose="020F0502020204030204" pitchFamily="34" charset="0"/>
                <a:cs typeface="Calibri" panose="020F0502020204030204" pitchFamily="34" charset="0"/>
              </a:rPr>
              <a:t>Compose</a:t>
            </a:r>
            <a:r>
              <a:rPr lang="es-CO" b="1" dirty="0">
                <a:solidFill>
                  <a:schemeClr val="bg1"/>
                </a:solidFill>
                <a:latin typeface="Calibri" panose="020F0502020204030204" pitchFamily="34" charset="0"/>
                <a:cs typeface="Calibri" panose="020F0502020204030204" pitchFamily="34" charset="0"/>
              </a:rPr>
              <a:t>.</a:t>
            </a:r>
            <a:endParaRPr lang="es-CO" b="1"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77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Graphic spid="11" grpId="0">
        <p:bldAsOne/>
      </p:bldGraphic>
      <p:bldP spid="14"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143CA1D-9F5F-DC05-0A96-FED80AEB70E4}"/>
              </a:ext>
            </a:extLst>
          </p:cNvPr>
          <p:cNvPicPr>
            <a:picLocks noChangeAspect="1"/>
          </p:cNvPicPr>
          <p:nvPr/>
        </p:nvPicPr>
        <p:blipFill>
          <a:blip r:embed="rId2"/>
          <a:stretch>
            <a:fillRect/>
          </a:stretch>
        </p:blipFill>
        <p:spPr>
          <a:xfrm>
            <a:off x="2414630" y="3463986"/>
            <a:ext cx="3084068" cy="3017023"/>
          </a:xfrm>
          <a:prstGeom prst="rect">
            <a:avLst/>
          </a:prstGeom>
        </p:spPr>
      </p:pic>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 </a:t>
            </a:r>
            <a:r>
              <a:rPr lang="es-CO" dirty="0" err="1"/>
              <a:t>Volumes</a:t>
            </a:r>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36</a:t>
            </a:fld>
            <a:endParaRPr lang="es-CO"/>
          </a:p>
        </p:txBody>
      </p:sp>
      <p:sp>
        <p:nvSpPr>
          <p:cNvPr id="7" name="Rectángulo 6">
            <a:extLst>
              <a:ext uri="{FF2B5EF4-FFF2-40B4-BE49-F238E27FC236}">
                <a16:creationId xmlns:a16="http://schemas.microsoft.com/office/drawing/2014/main" id="{8F86C0C8-7844-CCCE-DEDF-99F44A85BA13}"/>
              </a:ext>
            </a:extLst>
          </p:cNvPr>
          <p:cNvSpPr/>
          <p:nvPr/>
        </p:nvSpPr>
        <p:spPr>
          <a:xfrm>
            <a:off x="0" y="3710810"/>
            <a:ext cx="1573306" cy="75303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 </a:t>
            </a:r>
            <a:r>
              <a:rPr lang="en-US" dirty="0" err="1"/>
              <a:t>en</a:t>
            </a:r>
            <a:r>
              <a:rPr lang="en-US" dirty="0"/>
              <a:t> Docker</a:t>
            </a:r>
          </a:p>
        </p:txBody>
      </p:sp>
      <p:sp>
        <p:nvSpPr>
          <p:cNvPr id="3" name="Marcador de texto 2">
            <a:extLst>
              <a:ext uri="{FF2B5EF4-FFF2-40B4-BE49-F238E27FC236}">
                <a16:creationId xmlns:a16="http://schemas.microsoft.com/office/drawing/2014/main" id="{EEA6F0B7-AAD0-E346-D26B-DB28A3351CE1}"/>
              </a:ext>
            </a:extLst>
          </p:cNvPr>
          <p:cNvSpPr>
            <a:spLocks noGrp="1"/>
          </p:cNvSpPr>
          <p:nvPr>
            <p:ph type="body" idx="1"/>
          </p:nvPr>
        </p:nvSpPr>
        <p:spPr>
          <a:xfrm>
            <a:off x="1798444" y="1161593"/>
            <a:ext cx="9666016" cy="2079745"/>
          </a:xfrm>
        </p:spPr>
        <p:txBody>
          <a:bodyPr anchor="ctr">
            <a:normAutofit fontScale="85000" lnSpcReduction="20000"/>
          </a:bodyPr>
          <a:lstStyle/>
          <a:p>
            <a:pPr indent="-457200"/>
            <a:r>
              <a:rPr lang="en-US" dirty="0"/>
              <a:t>El archive docker-compose </a:t>
            </a:r>
            <a:r>
              <a:rPr lang="en-US" dirty="0" err="1"/>
              <a:t>crea</a:t>
            </a:r>
            <a:r>
              <a:rPr lang="en-US" dirty="0"/>
              <a:t> y </a:t>
            </a:r>
            <a:r>
              <a:rPr lang="en-US" dirty="0" err="1"/>
              <a:t>administra</a:t>
            </a:r>
            <a:r>
              <a:rPr lang="en-US" dirty="0"/>
              <a:t> </a:t>
            </a:r>
            <a:r>
              <a:rPr lang="en-US" dirty="0" err="1"/>
              <a:t>los</a:t>
            </a:r>
            <a:r>
              <a:rPr lang="en-US" dirty="0"/>
              <a:t> </a:t>
            </a:r>
            <a:r>
              <a:rPr lang="en-US" dirty="0" err="1"/>
              <a:t>volumenes</a:t>
            </a:r>
            <a:r>
              <a:rPr lang="en-US" dirty="0"/>
              <a:t> </a:t>
            </a:r>
            <a:r>
              <a:rPr lang="en-US" dirty="0" err="1"/>
              <a:t>permitiendo</a:t>
            </a:r>
            <a:r>
              <a:rPr lang="en-US" dirty="0"/>
              <a:t> </a:t>
            </a:r>
            <a:r>
              <a:rPr lang="en-US" dirty="0" err="1"/>
              <a:t>persistencia</a:t>
            </a:r>
            <a:r>
              <a:rPr lang="en-US" dirty="0"/>
              <a:t> de </a:t>
            </a:r>
            <a:r>
              <a:rPr lang="en-US" dirty="0" err="1"/>
              <a:t>datos</a:t>
            </a:r>
            <a:r>
              <a:rPr lang="en-US" dirty="0"/>
              <a:t> entre </a:t>
            </a:r>
            <a:r>
              <a:rPr lang="en-US" dirty="0" err="1"/>
              <a:t>contenedores</a:t>
            </a:r>
            <a:r>
              <a:rPr lang="en-US" dirty="0"/>
              <a:t>.</a:t>
            </a:r>
          </a:p>
          <a:p>
            <a:pPr indent="-457200"/>
            <a:endParaRPr lang="en-US" dirty="0"/>
          </a:p>
          <a:p>
            <a:pPr indent="-457200"/>
            <a:r>
              <a:rPr lang="en-US" dirty="0" err="1"/>
              <a:t>Todos</a:t>
            </a:r>
            <a:r>
              <a:rPr lang="en-US" dirty="0"/>
              <a:t> </a:t>
            </a:r>
            <a:r>
              <a:rPr lang="en-US" dirty="0" err="1"/>
              <a:t>los</a:t>
            </a:r>
            <a:r>
              <a:rPr lang="en-US" dirty="0"/>
              <a:t> </a:t>
            </a:r>
            <a:r>
              <a:rPr lang="en-US" dirty="0" err="1"/>
              <a:t>contenedores</a:t>
            </a:r>
            <a:r>
              <a:rPr lang="en-US" dirty="0"/>
              <a:t> </a:t>
            </a:r>
            <a:r>
              <a:rPr lang="en-US" dirty="0" err="1"/>
              <a:t>pueden</a:t>
            </a:r>
            <a:r>
              <a:rPr lang="en-US" dirty="0"/>
              <a:t> </a:t>
            </a:r>
            <a:r>
              <a:rPr lang="en-US" dirty="0" err="1"/>
              <a:t>reutilizar</a:t>
            </a:r>
            <a:r>
              <a:rPr lang="en-US" dirty="0"/>
              <a:t> </a:t>
            </a:r>
            <a:r>
              <a:rPr lang="en-US" dirty="0" err="1"/>
              <a:t>estos</a:t>
            </a:r>
            <a:r>
              <a:rPr lang="en-US" dirty="0"/>
              <a:t> </a:t>
            </a:r>
            <a:r>
              <a:rPr lang="en-US" dirty="0" err="1"/>
              <a:t>volumenes</a:t>
            </a:r>
            <a:r>
              <a:rPr lang="en-US" dirty="0"/>
              <a:t>, </a:t>
            </a:r>
            <a:r>
              <a:rPr lang="en-US" dirty="0" err="1"/>
              <a:t>efectivamente</a:t>
            </a:r>
            <a:r>
              <a:rPr lang="en-US" dirty="0"/>
              <a:t> </a:t>
            </a:r>
            <a:r>
              <a:rPr lang="en-US" dirty="0" err="1"/>
              <a:t>compartiendo</a:t>
            </a:r>
            <a:r>
              <a:rPr lang="en-US" dirty="0"/>
              <a:t> </a:t>
            </a:r>
            <a:r>
              <a:rPr lang="en-US" dirty="0" err="1"/>
              <a:t>información</a:t>
            </a:r>
            <a:r>
              <a:rPr lang="en-US" dirty="0"/>
              <a:t> entre </a:t>
            </a:r>
            <a:r>
              <a:rPr lang="en-US" dirty="0" err="1"/>
              <a:t>ellos</a:t>
            </a:r>
            <a:r>
              <a:rPr lang="en-US" dirty="0"/>
              <a:t> para </a:t>
            </a:r>
            <a:r>
              <a:rPr lang="en-US" dirty="0" err="1"/>
              <a:t>sincronización</a:t>
            </a:r>
            <a:r>
              <a:rPr lang="en-US" dirty="0"/>
              <a:t>, </a:t>
            </a:r>
            <a:r>
              <a:rPr lang="en-US" dirty="0" err="1"/>
              <a:t>preparación</a:t>
            </a:r>
            <a:r>
              <a:rPr lang="en-US" dirty="0"/>
              <a:t> de data y </a:t>
            </a:r>
            <a:r>
              <a:rPr lang="en-US" dirty="0" err="1"/>
              <a:t>operaciones</a:t>
            </a:r>
            <a:r>
              <a:rPr lang="en-US" dirty="0"/>
              <a:t> de backup.</a:t>
            </a:r>
          </a:p>
        </p:txBody>
      </p:sp>
      <p:sp>
        <p:nvSpPr>
          <p:cNvPr id="8" name="Elipse 7">
            <a:extLst>
              <a:ext uri="{FF2B5EF4-FFF2-40B4-BE49-F238E27FC236}">
                <a16:creationId xmlns:a16="http://schemas.microsoft.com/office/drawing/2014/main" id="{795F5968-B49F-38CB-B431-B820D28D0488}"/>
              </a:ext>
            </a:extLst>
          </p:cNvPr>
          <p:cNvSpPr/>
          <p:nvPr/>
        </p:nvSpPr>
        <p:spPr>
          <a:xfrm>
            <a:off x="2337954" y="5933209"/>
            <a:ext cx="1039091" cy="6546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CFE5D6C6-9365-C9E3-09B4-9CF49DC66FFF}"/>
              </a:ext>
            </a:extLst>
          </p:cNvPr>
          <p:cNvSpPr/>
          <p:nvPr/>
        </p:nvSpPr>
        <p:spPr>
          <a:xfrm>
            <a:off x="3737811" y="6112041"/>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Se crea el volumen llamado </a:t>
            </a:r>
            <a:r>
              <a:rPr lang="es-CO" b="1" i="1" dirty="0">
                <a:solidFill>
                  <a:schemeClr val="tx1"/>
                </a:solidFill>
                <a:latin typeface="Calibri" panose="020F0502020204030204" pitchFamily="34" charset="0"/>
                <a:cs typeface="Calibri" panose="020F0502020204030204" pitchFamily="34" charset="0"/>
              </a:rPr>
              <a:t>data </a:t>
            </a:r>
            <a:r>
              <a:rPr lang="es-CO" b="1" dirty="0">
                <a:solidFill>
                  <a:schemeClr val="tx1"/>
                </a:solidFill>
                <a:latin typeface="Calibri" panose="020F0502020204030204" pitchFamily="34" charset="0"/>
                <a:cs typeface="Calibri" panose="020F0502020204030204" pitchFamily="34" charset="0"/>
              </a:rPr>
              <a:t>con el plugin de volúmenes por defecto de Docker.</a:t>
            </a:r>
          </a:p>
        </p:txBody>
      </p:sp>
      <p:sp>
        <p:nvSpPr>
          <p:cNvPr id="13" name="Elipse 12">
            <a:extLst>
              <a:ext uri="{FF2B5EF4-FFF2-40B4-BE49-F238E27FC236}">
                <a16:creationId xmlns:a16="http://schemas.microsoft.com/office/drawing/2014/main" id="{8374DE75-6BB6-7760-E29A-E39C269F97C7}"/>
              </a:ext>
            </a:extLst>
          </p:cNvPr>
          <p:cNvSpPr/>
          <p:nvPr/>
        </p:nvSpPr>
        <p:spPr>
          <a:xfrm>
            <a:off x="2670464" y="4374573"/>
            <a:ext cx="2254462" cy="6650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ipse 14">
            <a:extLst>
              <a:ext uri="{FF2B5EF4-FFF2-40B4-BE49-F238E27FC236}">
                <a16:creationId xmlns:a16="http://schemas.microsoft.com/office/drawing/2014/main" id="{8D5E5A0B-FC71-B1DD-F571-ECD2B889DF8B}"/>
              </a:ext>
            </a:extLst>
          </p:cNvPr>
          <p:cNvSpPr/>
          <p:nvPr/>
        </p:nvSpPr>
        <p:spPr>
          <a:xfrm>
            <a:off x="2608118" y="5444836"/>
            <a:ext cx="2204513" cy="5507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5">
            <a:extLst>
              <a:ext uri="{FF2B5EF4-FFF2-40B4-BE49-F238E27FC236}">
                <a16:creationId xmlns:a16="http://schemas.microsoft.com/office/drawing/2014/main" id="{484228F3-243E-4E1E-07A7-7ADE7D69DF18}"/>
              </a:ext>
            </a:extLst>
          </p:cNvPr>
          <p:cNvSpPr/>
          <p:nvPr/>
        </p:nvSpPr>
        <p:spPr>
          <a:xfrm>
            <a:off x="5109411" y="4692314"/>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Se monta el volumen en el servicio </a:t>
            </a:r>
            <a:r>
              <a:rPr lang="es-CO" b="1" i="1" dirty="0" err="1">
                <a:latin typeface="Calibri" panose="020F0502020204030204" pitchFamily="34" charset="0"/>
                <a:cs typeface="Calibri" panose="020F0502020204030204" pitchFamily="34" charset="0"/>
              </a:rPr>
              <a:t>database</a:t>
            </a:r>
            <a:r>
              <a:rPr lang="es-CO" b="1" i="1" dirty="0">
                <a:latin typeface="Calibri" panose="020F0502020204030204" pitchFamily="34" charset="0"/>
                <a:cs typeface="Calibri" panose="020F0502020204030204" pitchFamily="34" charset="0"/>
              </a:rPr>
              <a:t> </a:t>
            </a:r>
            <a:r>
              <a:rPr lang="es-CO" b="1" dirty="0">
                <a:latin typeface="Calibri" panose="020F0502020204030204" pitchFamily="34" charset="0"/>
                <a:cs typeface="Calibri" panose="020F0502020204030204" pitchFamily="34" charset="0"/>
              </a:rPr>
              <a:t>y en el servicio </a:t>
            </a:r>
            <a:r>
              <a:rPr lang="es-CO" b="1" i="1" dirty="0" err="1">
                <a:latin typeface="Calibri" panose="020F0502020204030204" pitchFamily="34" charset="0"/>
                <a:cs typeface="Calibri" panose="020F0502020204030204" pitchFamily="34" charset="0"/>
              </a:rPr>
              <a:t>backup</a:t>
            </a:r>
            <a:r>
              <a:rPr lang="es-CO" b="1" dirty="0">
                <a:solidFill>
                  <a:schemeClr val="tx1"/>
                </a:solidFill>
                <a:latin typeface="Calibri" panose="020F0502020204030204" pitchFamily="34" charset="0"/>
                <a:cs typeface="Calibri" panose="020F0502020204030204" pitchFamily="34" charset="0"/>
              </a:rPr>
              <a:t>.</a:t>
            </a:r>
          </a:p>
        </p:txBody>
      </p:sp>
      <p:sp>
        <p:nvSpPr>
          <p:cNvPr id="19" name="Rectángulo 18">
            <a:extLst>
              <a:ext uri="{FF2B5EF4-FFF2-40B4-BE49-F238E27FC236}">
                <a16:creationId xmlns:a16="http://schemas.microsoft.com/office/drawing/2014/main" id="{8D4DDD40-844D-E35A-0F27-4E3964B2537E}"/>
              </a:ext>
            </a:extLst>
          </p:cNvPr>
          <p:cNvSpPr/>
          <p:nvPr/>
        </p:nvSpPr>
        <p:spPr>
          <a:xfrm>
            <a:off x="5422232" y="3609472"/>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El resultado es que esta aplicación corre la base de datos y realiza </a:t>
            </a:r>
            <a:r>
              <a:rPr lang="es-CO" b="1" dirty="0" err="1">
                <a:solidFill>
                  <a:schemeClr val="tx1"/>
                </a:solidFill>
                <a:latin typeface="Calibri" panose="020F0502020204030204" pitchFamily="34" charset="0"/>
                <a:cs typeface="Calibri" panose="020F0502020204030204" pitchFamily="34" charset="0"/>
              </a:rPr>
              <a:t>backups</a:t>
            </a:r>
            <a:r>
              <a:rPr lang="es-CO" b="1" dirty="0">
                <a:solidFill>
                  <a:schemeClr val="tx1"/>
                </a:solidFill>
                <a:latin typeface="Calibri" panose="020F0502020204030204" pitchFamily="34" charset="0"/>
                <a:cs typeface="Calibri" panose="020F0502020204030204" pitchFamily="34" charset="0"/>
              </a:rPr>
              <a:t> continuamente sin </a:t>
            </a:r>
            <a:r>
              <a:rPr lang="es-CO" b="1" dirty="0" err="1">
                <a:solidFill>
                  <a:schemeClr val="tx1"/>
                </a:solidFill>
                <a:latin typeface="Calibri" panose="020F0502020204030204" pitchFamily="34" charset="0"/>
                <a:cs typeface="Calibri" panose="020F0502020204030204" pitchFamily="34" charset="0"/>
              </a:rPr>
              <a:t>downtime</a:t>
            </a:r>
            <a:r>
              <a:rPr lang="es-CO" b="1"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21941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5" grpId="0" animBg="1"/>
      <p:bldP spid="16"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143CA1D-9F5F-DC05-0A96-FED80AEB70E4}"/>
              </a:ext>
            </a:extLst>
          </p:cNvPr>
          <p:cNvPicPr>
            <a:picLocks noChangeAspect="1"/>
          </p:cNvPicPr>
          <p:nvPr/>
        </p:nvPicPr>
        <p:blipFill>
          <a:blip r:embed="rId2"/>
          <a:stretch>
            <a:fillRect/>
          </a:stretch>
        </p:blipFill>
        <p:spPr>
          <a:xfrm>
            <a:off x="2414630" y="3463986"/>
            <a:ext cx="3084068" cy="3017023"/>
          </a:xfrm>
          <a:prstGeom prst="rect">
            <a:avLst/>
          </a:prstGeom>
        </p:spPr>
      </p:pic>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 </a:t>
            </a:r>
            <a:r>
              <a:rPr lang="es-CO" dirty="0" err="1"/>
              <a:t>Volumes</a:t>
            </a:r>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37</a:t>
            </a:fld>
            <a:endParaRPr lang="es-CO"/>
          </a:p>
        </p:txBody>
      </p:sp>
      <p:sp>
        <p:nvSpPr>
          <p:cNvPr id="3" name="Marcador de texto 2">
            <a:extLst>
              <a:ext uri="{FF2B5EF4-FFF2-40B4-BE49-F238E27FC236}">
                <a16:creationId xmlns:a16="http://schemas.microsoft.com/office/drawing/2014/main" id="{EEA6F0B7-AAD0-E346-D26B-DB28A3351CE1}"/>
              </a:ext>
            </a:extLst>
          </p:cNvPr>
          <p:cNvSpPr>
            <a:spLocks noGrp="1"/>
          </p:cNvSpPr>
          <p:nvPr>
            <p:ph type="body" idx="1"/>
          </p:nvPr>
        </p:nvSpPr>
        <p:spPr>
          <a:xfrm>
            <a:off x="1798444" y="1161593"/>
            <a:ext cx="9666016" cy="2079745"/>
          </a:xfrm>
        </p:spPr>
        <p:txBody>
          <a:bodyPr anchor="ctr">
            <a:normAutofit fontScale="85000" lnSpcReduction="20000"/>
          </a:bodyPr>
          <a:lstStyle/>
          <a:p>
            <a:pPr indent="-457200"/>
            <a:r>
              <a:rPr lang="en-US" dirty="0"/>
              <a:t>El archive docker-compose </a:t>
            </a:r>
            <a:r>
              <a:rPr lang="en-US" dirty="0" err="1"/>
              <a:t>crea</a:t>
            </a:r>
            <a:r>
              <a:rPr lang="en-US" dirty="0"/>
              <a:t> y </a:t>
            </a:r>
            <a:r>
              <a:rPr lang="en-US" dirty="0" err="1"/>
              <a:t>administra</a:t>
            </a:r>
            <a:r>
              <a:rPr lang="en-US" dirty="0"/>
              <a:t> </a:t>
            </a:r>
            <a:r>
              <a:rPr lang="en-US" dirty="0" err="1"/>
              <a:t>los</a:t>
            </a:r>
            <a:r>
              <a:rPr lang="en-US" dirty="0"/>
              <a:t> </a:t>
            </a:r>
            <a:r>
              <a:rPr lang="en-US" dirty="0" err="1"/>
              <a:t>volumenes</a:t>
            </a:r>
            <a:r>
              <a:rPr lang="en-US" dirty="0"/>
              <a:t> </a:t>
            </a:r>
            <a:r>
              <a:rPr lang="en-US" dirty="0" err="1"/>
              <a:t>permitiendo</a:t>
            </a:r>
            <a:r>
              <a:rPr lang="en-US" dirty="0"/>
              <a:t> </a:t>
            </a:r>
            <a:r>
              <a:rPr lang="en-US" dirty="0" err="1"/>
              <a:t>persistencia</a:t>
            </a:r>
            <a:r>
              <a:rPr lang="en-US" dirty="0"/>
              <a:t> de </a:t>
            </a:r>
            <a:r>
              <a:rPr lang="en-US" dirty="0" err="1"/>
              <a:t>datos</a:t>
            </a:r>
            <a:r>
              <a:rPr lang="en-US" dirty="0"/>
              <a:t> entre </a:t>
            </a:r>
            <a:r>
              <a:rPr lang="en-US" dirty="0" err="1"/>
              <a:t>contenedores</a:t>
            </a:r>
            <a:r>
              <a:rPr lang="en-US" dirty="0"/>
              <a:t>.</a:t>
            </a:r>
          </a:p>
          <a:p>
            <a:pPr indent="-457200"/>
            <a:endParaRPr lang="en-US" dirty="0"/>
          </a:p>
          <a:p>
            <a:pPr indent="-457200"/>
            <a:r>
              <a:rPr lang="en-US" dirty="0" err="1"/>
              <a:t>Todos</a:t>
            </a:r>
            <a:r>
              <a:rPr lang="en-US" dirty="0"/>
              <a:t> </a:t>
            </a:r>
            <a:r>
              <a:rPr lang="en-US" dirty="0" err="1"/>
              <a:t>los</a:t>
            </a:r>
            <a:r>
              <a:rPr lang="en-US" dirty="0"/>
              <a:t> </a:t>
            </a:r>
            <a:r>
              <a:rPr lang="en-US" dirty="0" err="1"/>
              <a:t>contenedores</a:t>
            </a:r>
            <a:r>
              <a:rPr lang="en-US" dirty="0"/>
              <a:t> </a:t>
            </a:r>
            <a:r>
              <a:rPr lang="en-US" dirty="0" err="1"/>
              <a:t>pueden</a:t>
            </a:r>
            <a:r>
              <a:rPr lang="en-US" dirty="0"/>
              <a:t> </a:t>
            </a:r>
            <a:r>
              <a:rPr lang="en-US" dirty="0" err="1"/>
              <a:t>reutilizar</a:t>
            </a:r>
            <a:r>
              <a:rPr lang="en-US" dirty="0"/>
              <a:t> </a:t>
            </a:r>
            <a:r>
              <a:rPr lang="en-US" dirty="0" err="1"/>
              <a:t>estos</a:t>
            </a:r>
            <a:r>
              <a:rPr lang="en-US" dirty="0"/>
              <a:t> </a:t>
            </a:r>
            <a:r>
              <a:rPr lang="en-US" dirty="0" err="1"/>
              <a:t>volumenes</a:t>
            </a:r>
            <a:r>
              <a:rPr lang="en-US" dirty="0"/>
              <a:t>, </a:t>
            </a:r>
            <a:r>
              <a:rPr lang="en-US" dirty="0" err="1"/>
              <a:t>efectivamente</a:t>
            </a:r>
            <a:r>
              <a:rPr lang="en-US" dirty="0"/>
              <a:t> </a:t>
            </a:r>
            <a:r>
              <a:rPr lang="en-US" dirty="0" err="1"/>
              <a:t>compartiendo</a:t>
            </a:r>
            <a:r>
              <a:rPr lang="en-US" dirty="0"/>
              <a:t> </a:t>
            </a:r>
            <a:r>
              <a:rPr lang="en-US" dirty="0" err="1"/>
              <a:t>información</a:t>
            </a:r>
            <a:r>
              <a:rPr lang="en-US" dirty="0"/>
              <a:t> entre </a:t>
            </a:r>
            <a:r>
              <a:rPr lang="en-US" dirty="0" err="1"/>
              <a:t>ellos</a:t>
            </a:r>
            <a:r>
              <a:rPr lang="en-US" dirty="0"/>
              <a:t> para </a:t>
            </a:r>
            <a:r>
              <a:rPr lang="en-US" dirty="0" err="1"/>
              <a:t>sincronización</a:t>
            </a:r>
            <a:r>
              <a:rPr lang="en-US" dirty="0"/>
              <a:t>, </a:t>
            </a:r>
            <a:r>
              <a:rPr lang="en-US" dirty="0" err="1"/>
              <a:t>preparación</a:t>
            </a:r>
            <a:r>
              <a:rPr lang="en-US" dirty="0"/>
              <a:t> de data y </a:t>
            </a:r>
            <a:r>
              <a:rPr lang="en-US" dirty="0" err="1"/>
              <a:t>operaciones</a:t>
            </a:r>
            <a:r>
              <a:rPr lang="en-US" dirty="0"/>
              <a:t> de backup.</a:t>
            </a:r>
          </a:p>
        </p:txBody>
      </p:sp>
      <p:sp>
        <p:nvSpPr>
          <p:cNvPr id="8" name="Elipse 7">
            <a:extLst>
              <a:ext uri="{FF2B5EF4-FFF2-40B4-BE49-F238E27FC236}">
                <a16:creationId xmlns:a16="http://schemas.microsoft.com/office/drawing/2014/main" id="{795F5968-B49F-38CB-B431-B820D28D0488}"/>
              </a:ext>
            </a:extLst>
          </p:cNvPr>
          <p:cNvSpPr/>
          <p:nvPr/>
        </p:nvSpPr>
        <p:spPr>
          <a:xfrm>
            <a:off x="2337954" y="5933209"/>
            <a:ext cx="1039091" cy="6546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CFE5D6C6-9365-C9E3-09B4-9CF49DC66FFF}"/>
              </a:ext>
            </a:extLst>
          </p:cNvPr>
          <p:cNvSpPr/>
          <p:nvPr/>
        </p:nvSpPr>
        <p:spPr>
          <a:xfrm>
            <a:off x="3737811" y="6112041"/>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Se crea el volumen llamado </a:t>
            </a:r>
            <a:r>
              <a:rPr lang="es-CO" b="1" i="1" dirty="0">
                <a:solidFill>
                  <a:schemeClr val="tx1"/>
                </a:solidFill>
                <a:latin typeface="Calibri" panose="020F0502020204030204" pitchFamily="34" charset="0"/>
                <a:cs typeface="Calibri" panose="020F0502020204030204" pitchFamily="34" charset="0"/>
              </a:rPr>
              <a:t>data </a:t>
            </a:r>
            <a:r>
              <a:rPr lang="es-CO" b="1" dirty="0">
                <a:solidFill>
                  <a:schemeClr val="tx1"/>
                </a:solidFill>
                <a:latin typeface="Calibri" panose="020F0502020204030204" pitchFamily="34" charset="0"/>
                <a:cs typeface="Calibri" panose="020F0502020204030204" pitchFamily="34" charset="0"/>
              </a:rPr>
              <a:t>con el plugin de volúmenes por defecto de Docker.</a:t>
            </a:r>
          </a:p>
        </p:txBody>
      </p:sp>
      <p:sp>
        <p:nvSpPr>
          <p:cNvPr id="13" name="Elipse 12">
            <a:extLst>
              <a:ext uri="{FF2B5EF4-FFF2-40B4-BE49-F238E27FC236}">
                <a16:creationId xmlns:a16="http://schemas.microsoft.com/office/drawing/2014/main" id="{8374DE75-6BB6-7760-E29A-E39C269F97C7}"/>
              </a:ext>
            </a:extLst>
          </p:cNvPr>
          <p:cNvSpPr/>
          <p:nvPr/>
        </p:nvSpPr>
        <p:spPr>
          <a:xfrm>
            <a:off x="2670464" y="4374573"/>
            <a:ext cx="2254462" cy="6650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ipse 14">
            <a:extLst>
              <a:ext uri="{FF2B5EF4-FFF2-40B4-BE49-F238E27FC236}">
                <a16:creationId xmlns:a16="http://schemas.microsoft.com/office/drawing/2014/main" id="{8D5E5A0B-FC71-B1DD-F571-ECD2B889DF8B}"/>
              </a:ext>
            </a:extLst>
          </p:cNvPr>
          <p:cNvSpPr/>
          <p:nvPr/>
        </p:nvSpPr>
        <p:spPr>
          <a:xfrm>
            <a:off x="2608118" y="5444836"/>
            <a:ext cx="2204513" cy="5507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5">
            <a:extLst>
              <a:ext uri="{FF2B5EF4-FFF2-40B4-BE49-F238E27FC236}">
                <a16:creationId xmlns:a16="http://schemas.microsoft.com/office/drawing/2014/main" id="{484228F3-243E-4E1E-07A7-7ADE7D69DF18}"/>
              </a:ext>
            </a:extLst>
          </p:cNvPr>
          <p:cNvSpPr/>
          <p:nvPr/>
        </p:nvSpPr>
        <p:spPr>
          <a:xfrm>
            <a:off x="5109411" y="4692314"/>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Se monta el volumen en el servicio </a:t>
            </a:r>
            <a:r>
              <a:rPr lang="es-CO" b="1" i="1" dirty="0" err="1">
                <a:latin typeface="Calibri" panose="020F0502020204030204" pitchFamily="34" charset="0"/>
                <a:cs typeface="Calibri" panose="020F0502020204030204" pitchFamily="34" charset="0"/>
              </a:rPr>
              <a:t>database</a:t>
            </a:r>
            <a:r>
              <a:rPr lang="es-CO" b="1" i="1" dirty="0">
                <a:latin typeface="Calibri" panose="020F0502020204030204" pitchFamily="34" charset="0"/>
                <a:cs typeface="Calibri" panose="020F0502020204030204" pitchFamily="34" charset="0"/>
              </a:rPr>
              <a:t> </a:t>
            </a:r>
            <a:r>
              <a:rPr lang="es-CO" b="1" dirty="0">
                <a:latin typeface="Calibri" panose="020F0502020204030204" pitchFamily="34" charset="0"/>
                <a:cs typeface="Calibri" panose="020F0502020204030204" pitchFamily="34" charset="0"/>
              </a:rPr>
              <a:t>y en el servicio </a:t>
            </a:r>
            <a:r>
              <a:rPr lang="es-CO" b="1" i="1" dirty="0" err="1">
                <a:latin typeface="Calibri" panose="020F0502020204030204" pitchFamily="34" charset="0"/>
                <a:cs typeface="Calibri" panose="020F0502020204030204" pitchFamily="34" charset="0"/>
              </a:rPr>
              <a:t>backup</a:t>
            </a:r>
            <a:r>
              <a:rPr lang="es-CO" b="1" dirty="0">
                <a:solidFill>
                  <a:schemeClr val="tx1"/>
                </a:solidFill>
                <a:latin typeface="Calibri" panose="020F0502020204030204" pitchFamily="34" charset="0"/>
                <a:cs typeface="Calibri" panose="020F0502020204030204" pitchFamily="34" charset="0"/>
              </a:rPr>
              <a:t>.</a:t>
            </a:r>
          </a:p>
        </p:txBody>
      </p:sp>
      <p:sp>
        <p:nvSpPr>
          <p:cNvPr id="19" name="Rectángulo 18">
            <a:extLst>
              <a:ext uri="{FF2B5EF4-FFF2-40B4-BE49-F238E27FC236}">
                <a16:creationId xmlns:a16="http://schemas.microsoft.com/office/drawing/2014/main" id="{8D4DDD40-844D-E35A-0F27-4E3964B2537E}"/>
              </a:ext>
            </a:extLst>
          </p:cNvPr>
          <p:cNvSpPr/>
          <p:nvPr/>
        </p:nvSpPr>
        <p:spPr>
          <a:xfrm>
            <a:off x="5422232" y="3609472"/>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El resultado es que esta aplicación corre la base de datos y realiza </a:t>
            </a:r>
            <a:r>
              <a:rPr lang="es-CO" b="1" dirty="0" err="1">
                <a:solidFill>
                  <a:schemeClr val="tx1"/>
                </a:solidFill>
                <a:latin typeface="Calibri" panose="020F0502020204030204" pitchFamily="34" charset="0"/>
                <a:cs typeface="Calibri" panose="020F0502020204030204" pitchFamily="34" charset="0"/>
              </a:rPr>
              <a:t>backups</a:t>
            </a:r>
            <a:r>
              <a:rPr lang="es-CO" b="1" dirty="0">
                <a:solidFill>
                  <a:schemeClr val="tx1"/>
                </a:solidFill>
                <a:latin typeface="Calibri" panose="020F0502020204030204" pitchFamily="34" charset="0"/>
                <a:cs typeface="Calibri" panose="020F0502020204030204" pitchFamily="34" charset="0"/>
              </a:rPr>
              <a:t> continuamente sin </a:t>
            </a:r>
            <a:r>
              <a:rPr lang="es-CO" b="1" dirty="0" err="1">
                <a:solidFill>
                  <a:schemeClr val="tx1"/>
                </a:solidFill>
                <a:latin typeface="Calibri" panose="020F0502020204030204" pitchFamily="34" charset="0"/>
                <a:cs typeface="Calibri" panose="020F0502020204030204" pitchFamily="34" charset="0"/>
              </a:rPr>
              <a:t>downtime</a:t>
            </a:r>
            <a:r>
              <a:rPr lang="es-CO" b="1"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3222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5" grpId="0" animBg="1"/>
      <p:bldP spid="16"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Python – </a:t>
            </a:r>
            <a:r>
              <a:rPr lang="es-CO" dirty="0" err="1"/>
              <a:t>DockerHub</a:t>
            </a:r>
            <a:r>
              <a:rPr lang="es-CO" dirty="0"/>
              <a:t> </a:t>
            </a:r>
          </a:p>
        </p:txBody>
      </p:sp>
      <p:sp>
        <p:nvSpPr>
          <p:cNvPr id="3" name="Marcador de texto 2">
            <a:extLst>
              <a:ext uri="{FF2B5EF4-FFF2-40B4-BE49-F238E27FC236}">
                <a16:creationId xmlns:a16="http://schemas.microsoft.com/office/drawing/2014/main" id="{AB4B25C1-675A-3974-CA9C-9CB0A0B0AF03}"/>
              </a:ext>
            </a:extLst>
          </p:cNvPr>
          <p:cNvSpPr>
            <a:spLocks noGrp="1"/>
          </p:cNvSpPr>
          <p:nvPr>
            <p:ph type="body" idx="1"/>
          </p:nvPr>
        </p:nvSpPr>
        <p:spPr>
          <a:xfrm>
            <a:off x="2076994" y="1410789"/>
            <a:ext cx="9666016" cy="850630"/>
          </a:xfrm>
        </p:spPr>
        <p:txBody>
          <a:bodyPr/>
          <a:lstStyle/>
          <a:p>
            <a:r>
              <a:rPr lang="es-CO" dirty="0">
                <a:hlinkClick r:id="rId2"/>
              </a:rPr>
              <a:t>https://hub.docker.com/_/python</a:t>
            </a:r>
            <a:endParaRPr lang="es-CO" dirty="0"/>
          </a:p>
          <a:p>
            <a:endParaRPr lang="es-CO" dirty="0"/>
          </a:p>
          <a:p>
            <a:pPr marL="76200" indent="0">
              <a:buNone/>
            </a:pPr>
            <a:endParaRPr lang="es-CO" dirty="0"/>
          </a:p>
          <a:p>
            <a:pPr marL="76200" indent="0">
              <a:buNone/>
            </a:pPr>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38</a:t>
            </a:fld>
            <a:endParaRPr lang="es-CO"/>
          </a:p>
        </p:txBody>
      </p:sp>
      <p:pic>
        <p:nvPicPr>
          <p:cNvPr id="7" name="Imagen 6">
            <a:extLst>
              <a:ext uri="{FF2B5EF4-FFF2-40B4-BE49-F238E27FC236}">
                <a16:creationId xmlns:a16="http://schemas.microsoft.com/office/drawing/2014/main" id="{5EE4AB09-5009-118D-BAA2-BDBB5713B495}"/>
              </a:ext>
            </a:extLst>
          </p:cNvPr>
          <p:cNvPicPr>
            <a:picLocks noChangeAspect="1"/>
          </p:cNvPicPr>
          <p:nvPr/>
        </p:nvPicPr>
        <p:blipFill rotWithShape="1">
          <a:blip r:embed="rId3"/>
          <a:srcRect t="8810" b="4487"/>
          <a:stretch/>
        </p:blipFill>
        <p:spPr>
          <a:xfrm>
            <a:off x="1817378" y="2628900"/>
            <a:ext cx="10038329" cy="2067791"/>
          </a:xfrm>
          <a:prstGeom prst="rect">
            <a:avLst/>
          </a:prstGeom>
        </p:spPr>
      </p:pic>
    </p:spTree>
    <p:extLst>
      <p:ext uri="{BB962C8B-B14F-4D97-AF65-F5344CB8AC3E}">
        <p14:creationId xmlns:p14="http://schemas.microsoft.com/office/powerpoint/2010/main" val="69009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7D82C7-4B04-63D8-BA22-792E8933B9AA}"/>
              </a:ext>
            </a:extLst>
          </p:cNvPr>
          <p:cNvSpPr>
            <a:spLocks noGrp="1"/>
          </p:cNvSpPr>
          <p:nvPr>
            <p:ph type="title"/>
          </p:nvPr>
        </p:nvSpPr>
        <p:spPr/>
        <p:txBody>
          <a:bodyPr/>
          <a:lstStyle/>
          <a:p>
            <a:r>
              <a:rPr lang="es-CO" dirty="0"/>
              <a:t>Python – Docker Hub – II </a:t>
            </a:r>
          </a:p>
        </p:txBody>
      </p:sp>
      <p:sp>
        <p:nvSpPr>
          <p:cNvPr id="3" name="Marcador de texto 2">
            <a:extLst>
              <a:ext uri="{FF2B5EF4-FFF2-40B4-BE49-F238E27FC236}">
                <a16:creationId xmlns:a16="http://schemas.microsoft.com/office/drawing/2014/main" id="{B292B11B-06E4-4D2C-4DF6-3C252B887F14}"/>
              </a:ext>
            </a:extLst>
          </p:cNvPr>
          <p:cNvSpPr>
            <a:spLocks noGrp="1"/>
          </p:cNvSpPr>
          <p:nvPr>
            <p:ph type="body" idx="1"/>
          </p:nvPr>
        </p:nvSpPr>
        <p:spPr/>
        <p:txBody>
          <a:bodyPr>
            <a:normAutofit fontScale="85000" lnSpcReduction="20000"/>
          </a:bodyPr>
          <a:lstStyle/>
          <a:p>
            <a:pPr marL="0" indent="0" algn="just">
              <a:buNone/>
            </a:pPr>
            <a:endParaRPr lang="en-US" b="1" dirty="0"/>
          </a:p>
          <a:p>
            <a:pPr marL="0" indent="0" algn="just">
              <a:buNone/>
            </a:pPr>
            <a:endParaRPr lang="en-US" b="1" dirty="0"/>
          </a:p>
          <a:p>
            <a:pPr marL="0" indent="0" algn="just">
              <a:buNone/>
            </a:pPr>
            <a:endParaRPr lang="en-US" b="1" dirty="0"/>
          </a:p>
          <a:p>
            <a:pPr marL="0" indent="0" algn="just">
              <a:buNone/>
            </a:pPr>
            <a:endParaRPr lang="en-US" b="1" dirty="0"/>
          </a:p>
          <a:p>
            <a:pPr marL="0" indent="0" algn="just">
              <a:buNone/>
            </a:pPr>
            <a:r>
              <a:rPr lang="en-US" b="1" dirty="0"/>
              <a:t>Python:&lt;version&gt;</a:t>
            </a:r>
          </a:p>
          <a:p>
            <a:r>
              <a:rPr lang="en-US" dirty="0"/>
              <a:t>This is the </a:t>
            </a:r>
            <a:r>
              <a:rPr lang="en-US" dirty="0" err="1"/>
              <a:t>defacto</a:t>
            </a:r>
            <a:r>
              <a:rPr lang="en-US" dirty="0"/>
              <a:t> image. If you are unsure about what your needs are, you probably want to use this one. It is designed to be used both as a throw away container (mount your source code and start the container to start your app), as well as the base to build other images off of.</a:t>
            </a:r>
          </a:p>
          <a:p>
            <a:pPr marL="0" indent="0" algn="just">
              <a:buNone/>
            </a:pPr>
            <a:r>
              <a:rPr lang="en-US" b="1" dirty="0"/>
              <a:t>Note:</a:t>
            </a:r>
          </a:p>
          <a:p>
            <a:r>
              <a:rPr lang="en-US" dirty="0"/>
              <a:t>Some of these tags may have names like bookworm or bullseye in them. These are the suite code names for releases of Debian and indicate which release the image is based on.</a:t>
            </a:r>
          </a:p>
        </p:txBody>
      </p:sp>
      <p:sp>
        <p:nvSpPr>
          <p:cNvPr id="4" name="Marcador de número de diapositiva 3">
            <a:extLst>
              <a:ext uri="{FF2B5EF4-FFF2-40B4-BE49-F238E27FC236}">
                <a16:creationId xmlns:a16="http://schemas.microsoft.com/office/drawing/2014/main" id="{C5A99CFE-1E09-3CD4-73DC-BE642A47B1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39</a:t>
            </a:fld>
            <a:endParaRPr lang="es-CO"/>
          </a:p>
        </p:txBody>
      </p:sp>
      <p:pic>
        <p:nvPicPr>
          <p:cNvPr id="6" name="Imagen 5">
            <a:extLst>
              <a:ext uri="{FF2B5EF4-FFF2-40B4-BE49-F238E27FC236}">
                <a16:creationId xmlns:a16="http://schemas.microsoft.com/office/drawing/2014/main" id="{1BF3270B-8654-4BDC-A59F-1CED0DAC7D44}"/>
              </a:ext>
            </a:extLst>
          </p:cNvPr>
          <p:cNvPicPr>
            <a:picLocks noChangeAspect="1"/>
          </p:cNvPicPr>
          <p:nvPr/>
        </p:nvPicPr>
        <p:blipFill rotWithShape="1">
          <a:blip r:embed="rId2"/>
          <a:srcRect t="8810" b="4487"/>
          <a:stretch/>
        </p:blipFill>
        <p:spPr>
          <a:xfrm>
            <a:off x="4482266" y="1156857"/>
            <a:ext cx="7709734" cy="1588125"/>
          </a:xfrm>
          <a:prstGeom prst="rect">
            <a:avLst/>
          </a:prstGeom>
        </p:spPr>
      </p:pic>
    </p:spTree>
    <p:extLst>
      <p:ext uri="{BB962C8B-B14F-4D97-AF65-F5344CB8AC3E}">
        <p14:creationId xmlns:p14="http://schemas.microsoft.com/office/powerpoint/2010/main" val="238681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4C38E-269B-62B8-F31D-0AB5DD0ED7C6}"/>
              </a:ext>
            </a:extLst>
          </p:cNvPr>
          <p:cNvSpPr>
            <a:spLocks noGrp="1"/>
          </p:cNvSpPr>
          <p:nvPr>
            <p:ph type="title"/>
          </p:nvPr>
        </p:nvSpPr>
        <p:spPr/>
        <p:txBody>
          <a:bodyPr/>
          <a:lstStyle/>
          <a:p>
            <a:r>
              <a:rPr lang="es-CO" dirty="0"/>
              <a:t>Docker</a:t>
            </a:r>
          </a:p>
        </p:txBody>
      </p:sp>
      <p:sp>
        <p:nvSpPr>
          <p:cNvPr id="3" name="Marcador de texto 2">
            <a:extLst>
              <a:ext uri="{FF2B5EF4-FFF2-40B4-BE49-F238E27FC236}">
                <a16:creationId xmlns:a16="http://schemas.microsoft.com/office/drawing/2014/main" id="{ACF42D4E-724E-AB08-F211-955FAAE41E0B}"/>
              </a:ext>
            </a:extLst>
          </p:cNvPr>
          <p:cNvSpPr>
            <a:spLocks noGrp="1"/>
          </p:cNvSpPr>
          <p:nvPr>
            <p:ph type="body" idx="1"/>
          </p:nvPr>
        </p:nvSpPr>
        <p:spPr>
          <a:xfrm>
            <a:off x="2076994" y="1410789"/>
            <a:ext cx="9666016" cy="1430734"/>
          </a:xfrm>
        </p:spPr>
        <p:txBody>
          <a:bodyPr>
            <a:normAutofit/>
          </a:bodyPr>
          <a:lstStyle/>
          <a:p>
            <a:r>
              <a:rPr lang="en-US" sz="2400" dirty="0"/>
              <a:t>Today, </a:t>
            </a:r>
            <a:r>
              <a:rPr lang="en-US" sz="2400" b="1" dirty="0"/>
              <a:t>Docker containers </a:t>
            </a:r>
            <a:r>
              <a:rPr lang="en-US" sz="2400" dirty="0"/>
              <a:t>are having a similar revolutionary impact on the IT industry that no one can afford to fall behind.</a:t>
            </a:r>
            <a:endParaRPr lang="es-CO" sz="2400" dirty="0"/>
          </a:p>
          <a:p>
            <a:endParaRPr lang="es-CO" sz="2400"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a:t>
            </a:fld>
            <a:endParaRPr lang="es-CO"/>
          </a:p>
        </p:txBody>
      </p:sp>
      <p:pic>
        <p:nvPicPr>
          <p:cNvPr id="5" name="Picture 2">
            <a:extLst>
              <a:ext uri="{FF2B5EF4-FFF2-40B4-BE49-F238E27FC236}">
                <a16:creationId xmlns:a16="http://schemas.microsoft.com/office/drawing/2014/main" id="{59972B7D-E720-CC70-03CD-AB32D7FC8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806" y="2657363"/>
            <a:ext cx="5088391" cy="381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36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F8519EB-432C-9E56-EB59-154D93BCB7F0}"/>
              </a:ext>
            </a:extLst>
          </p:cNvPr>
          <p:cNvPicPr>
            <a:picLocks noChangeAspect="1"/>
          </p:cNvPicPr>
          <p:nvPr/>
        </p:nvPicPr>
        <p:blipFill>
          <a:blip r:embed="rId2"/>
          <a:stretch>
            <a:fillRect/>
          </a:stretch>
        </p:blipFill>
        <p:spPr>
          <a:xfrm>
            <a:off x="2159929" y="769389"/>
            <a:ext cx="8678400" cy="5864011"/>
          </a:xfrm>
          <a:prstGeom prst="rect">
            <a:avLst/>
          </a:prstGeom>
        </p:spPr>
      </p:pic>
      <p:sp>
        <p:nvSpPr>
          <p:cNvPr id="4" name="Marcador de número de diapositiva 3">
            <a:extLst>
              <a:ext uri="{FF2B5EF4-FFF2-40B4-BE49-F238E27FC236}">
                <a16:creationId xmlns:a16="http://schemas.microsoft.com/office/drawing/2014/main" id="{CED1B7DA-6171-4DAE-F914-365D318CC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40</a:t>
            </a:fld>
            <a:endParaRPr lang="es-CO"/>
          </a:p>
        </p:txBody>
      </p:sp>
      <p:cxnSp>
        <p:nvCxnSpPr>
          <p:cNvPr id="9" name="Conector recto de flecha 8">
            <a:extLst>
              <a:ext uri="{FF2B5EF4-FFF2-40B4-BE49-F238E27FC236}">
                <a16:creationId xmlns:a16="http://schemas.microsoft.com/office/drawing/2014/main" id="{0D83437A-FC8D-7451-A29E-C10FA396E543}"/>
              </a:ext>
            </a:extLst>
          </p:cNvPr>
          <p:cNvCxnSpPr>
            <a:cxnSpLocks/>
            <a:stCxn id="10" idx="1"/>
          </p:cNvCxnSpPr>
          <p:nvPr/>
        </p:nvCxnSpPr>
        <p:spPr>
          <a:xfrm flipH="1">
            <a:off x="4417018" y="3665349"/>
            <a:ext cx="3193968" cy="358020"/>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0" name="Rectángulo 9">
            <a:extLst>
              <a:ext uri="{FF2B5EF4-FFF2-40B4-BE49-F238E27FC236}">
                <a16:creationId xmlns:a16="http://schemas.microsoft.com/office/drawing/2014/main" id="{429489D2-49C8-D3EC-5D8B-B7A7187BA341}"/>
              </a:ext>
            </a:extLst>
          </p:cNvPr>
          <p:cNvSpPr/>
          <p:nvPr/>
        </p:nvSpPr>
        <p:spPr>
          <a:xfrm>
            <a:off x="7610986" y="3053166"/>
            <a:ext cx="3871477" cy="12243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 muy común observar en diferentes imágenes en Docker Hub el uso de tags como “alpine”, “</a:t>
            </a:r>
            <a:r>
              <a:rPr lang="es-CO" b="1" dirty="0" err="1">
                <a:solidFill>
                  <a:schemeClr val="tx1"/>
                </a:solidFill>
                <a:latin typeface="Calibri" panose="020F0502020204030204" pitchFamily="34" charset="0"/>
                <a:cs typeface="Calibri" panose="020F0502020204030204" pitchFamily="34" charset="0"/>
              </a:rPr>
              <a:t>bookworm</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bullseye</a:t>
            </a:r>
            <a:r>
              <a:rPr lang="es-CO" b="1" dirty="0">
                <a:solidFill>
                  <a:schemeClr val="tx1"/>
                </a:solidFill>
                <a:latin typeface="Calibri" panose="020F0502020204030204" pitchFamily="34" charset="0"/>
                <a:cs typeface="Calibri" panose="020F0502020204030204" pitchFamily="34" charset="0"/>
              </a:rPr>
              <a:t>”.</a:t>
            </a:r>
          </a:p>
        </p:txBody>
      </p:sp>
      <p:cxnSp>
        <p:nvCxnSpPr>
          <p:cNvPr id="11" name="Conector recto de flecha 10">
            <a:extLst>
              <a:ext uri="{FF2B5EF4-FFF2-40B4-BE49-F238E27FC236}">
                <a16:creationId xmlns:a16="http://schemas.microsoft.com/office/drawing/2014/main" id="{5C54A31D-0D26-B19D-FFA0-A4038507A666}"/>
              </a:ext>
            </a:extLst>
          </p:cNvPr>
          <p:cNvCxnSpPr>
            <a:cxnSpLocks/>
            <a:stCxn id="10" idx="0"/>
          </p:cNvCxnSpPr>
          <p:nvPr/>
        </p:nvCxnSpPr>
        <p:spPr>
          <a:xfrm flipV="1">
            <a:off x="9546725" y="2007478"/>
            <a:ext cx="626868" cy="104568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2" name="Rectángulo 11">
            <a:extLst>
              <a:ext uri="{FF2B5EF4-FFF2-40B4-BE49-F238E27FC236}">
                <a16:creationId xmlns:a16="http://schemas.microsoft.com/office/drawing/2014/main" id="{1F3B53E3-ACD0-F4AD-BE3C-A9D1D00D44D5}"/>
              </a:ext>
            </a:extLst>
          </p:cNvPr>
          <p:cNvSpPr/>
          <p:nvPr/>
        </p:nvSpPr>
        <p:spPr>
          <a:xfrm>
            <a:off x="7610985" y="4537884"/>
            <a:ext cx="3871477" cy="12243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Por ejemplo: Alpine se refiere a Alpine Linux; </a:t>
            </a:r>
            <a:r>
              <a:rPr lang="es-CO" b="1" dirty="0" err="1">
                <a:solidFill>
                  <a:schemeClr val="tx1"/>
                </a:solidFill>
                <a:latin typeface="Calibri" panose="020F0502020204030204" pitchFamily="34" charset="0"/>
                <a:cs typeface="Calibri" panose="020F0502020204030204" pitchFamily="34" charset="0"/>
              </a:rPr>
              <a:t>Bookworm</a:t>
            </a:r>
            <a:r>
              <a:rPr lang="es-CO" b="1" dirty="0">
                <a:solidFill>
                  <a:schemeClr val="tx1"/>
                </a:solidFill>
                <a:latin typeface="Calibri" panose="020F0502020204030204" pitchFamily="34" charset="0"/>
                <a:cs typeface="Calibri" panose="020F0502020204030204" pitchFamily="34" charset="0"/>
              </a:rPr>
              <a:t> y </a:t>
            </a:r>
            <a:r>
              <a:rPr lang="es-CO" b="1" dirty="0" err="1">
                <a:solidFill>
                  <a:schemeClr val="tx1"/>
                </a:solidFill>
                <a:latin typeface="Calibri" panose="020F0502020204030204" pitchFamily="34" charset="0"/>
                <a:cs typeface="Calibri" panose="020F0502020204030204" pitchFamily="34" charset="0"/>
              </a:rPr>
              <a:t>Bullseye</a:t>
            </a:r>
            <a:r>
              <a:rPr lang="es-CO" b="1" dirty="0">
                <a:solidFill>
                  <a:schemeClr val="tx1"/>
                </a:solidFill>
                <a:latin typeface="Calibri" panose="020F0502020204030204" pitchFamily="34" charset="0"/>
                <a:cs typeface="Calibri" panose="020F0502020204030204" pitchFamily="34" charset="0"/>
              </a:rPr>
              <a:t> se refieren a versiones de Debian</a:t>
            </a:r>
            <a:r>
              <a:rPr lang="en-US" b="1" dirty="0">
                <a:solidFill>
                  <a:schemeClr val="tx1"/>
                </a:solidFill>
                <a:latin typeface="Calibri" panose="020F0502020204030204" pitchFamily="34" charset="0"/>
                <a:cs typeface="Calibri" panose="020F0502020204030204" pitchFamily="34" charset="0"/>
              </a:rPr>
              <a:t>.</a:t>
            </a:r>
            <a:endParaRPr lang="es-CO"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755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4D2A1AC1-7718-FE87-37F6-14570F43A11F}"/>
              </a:ext>
            </a:extLst>
          </p:cNvPr>
          <p:cNvPicPr>
            <a:picLocks noChangeAspect="1"/>
          </p:cNvPicPr>
          <p:nvPr/>
        </p:nvPicPr>
        <p:blipFill>
          <a:blip r:embed="rId2"/>
          <a:stretch>
            <a:fillRect/>
          </a:stretch>
        </p:blipFill>
        <p:spPr>
          <a:xfrm>
            <a:off x="1824884" y="2241636"/>
            <a:ext cx="4861981" cy="2895851"/>
          </a:xfrm>
          <a:prstGeom prst="rect">
            <a:avLst/>
          </a:prstGeom>
        </p:spPr>
      </p:pic>
      <p:sp>
        <p:nvSpPr>
          <p:cNvPr id="2" name="Título 1">
            <a:extLst>
              <a:ext uri="{FF2B5EF4-FFF2-40B4-BE49-F238E27FC236}">
                <a16:creationId xmlns:a16="http://schemas.microsoft.com/office/drawing/2014/main" id="{75295B8C-484F-7E61-BF42-DC04C0355300}"/>
              </a:ext>
            </a:extLst>
          </p:cNvPr>
          <p:cNvSpPr>
            <a:spLocks noGrp="1"/>
          </p:cNvSpPr>
          <p:nvPr>
            <p:ph type="title"/>
          </p:nvPr>
        </p:nvSpPr>
        <p:spPr/>
        <p:txBody>
          <a:bodyPr/>
          <a:lstStyle/>
          <a:p>
            <a:r>
              <a:rPr lang="es-CO" dirty="0"/>
              <a:t>python:3.12.0rc3-bullseye – </a:t>
            </a:r>
            <a:r>
              <a:rPr lang="es-CO" dirty="0" err="1"/>
              <a:t>Dockerfile</a:t>
            </a:r>
            <a:r>
              <a:rPr lang="es-CO" dirty="0"/>
              <a:t> </a:t>
            </a:r>
          </a:p>
        </p:txBody>
      </p:sp>
      <p:sp>
        <p:nvSpPr>
          <p:cNvPr id="3" name="Marcador de texto 2">
            <a:extLst>
              <a:ext uri="{FF2B5EF4-FFF2-40B4-BE49-F238E27FC236}">
                <a16:creationId xmlns:a16="http://schemas.microsoft.com/office/drawing/2014/main" id="{2850E9D7-DEC8-D7F3-4D48-F5275675A21F}"/>
              </a:ext>
            </a:extLst>
          </p:cNvPr>
          <p:cNvSpPr>
            <a:spLocks noGrp="1"/>
          </p:cNvSpPr>
          <p:nvPr>
            <p:ph type="body" idx="1"/>
          </p:nvPr>
        </p:nvSpPr>
        <p:spPr/>
        <p:txBody>
          <a:bodyPr/>
          <a:lstStyle/>
          <a:p>
            <a:r>
              <a:rPr lang="es-CO" sz="1600" dirty="0">
                <a:hlinkClick r:id="rId3"/>
              </a:rPr>
              <a:t>https://github.com/docker-library/python/blob/7eed90893e798ce9882222e82643441bec892be5/3.12-rc/bullseye/Dockerfile</a:t>
            </a:r>
            <a:endParaRPr lang="es-CO" sz="1600" dirty="0"/>
          </a:p>
          <a:p>
            <a:endParaRPr lang="es-CO" sz="2000" dirty="0"/>
          </a:p>
        </p:txBody>
      </p:sp>
      <p:sp>
        <p:nvSpPr>
          <p:cNvPr id="4" name="Marcador de número de diapositiva 3">
            <a:extLst>
              <a:ext uri="{FF2B5EF4-FFF2-40B4-BE49-F238E27FC236}">
                <a16:creationId xmlns:a16="http://schemas.microsoft.com/office/drawing/2014/main" id="{88ABF44D-C827-DEEA-9920-7DDBB6A46B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41</a:t>
            </a:fld>
            <a:endParaRPr lang="es-CO"/>
          </a:p>
        </p:txBody>
      </p:sp>
      <p:pic>
        <p:nvPicPr>
          <p:cNvPr id="1026" name="Picture 2">
            <a:extLst>
              <a:ext uri="{FF2B5EF4-FFF2-40B4-BE49-F238E27FC236}">
                <a16:creationId xmlns:a16="http://schemas.microsoft.com/office/drawing/2014/main" id="{DCFE35D5-DF4A-4801-6A2F-29E9BE644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443" y="3076224"/>
            <a:ext cx="4827406" cy="16008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3E95D6DA-AF05-93E1-571C-6620EB61098C}"/>
              </a:ext>
            </a:extLst>
          </p:cNvPr>
          <p:cNvSpPr/>
          <p:nvPr/>
        </p:nvSpPr>
        <p:spPr>
          <a:xfrm>
            <a:off x="2612923" y="4677086"/>
            <a:ext cx="1988153" cy="346588"/>
          </a:xfrm>
          <a:prstGeom prst="rect">
            <a:avLst/>
          </a:prstGeom>
          <a:noFill/>
          <a:ln w="25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95635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300FC-9881-A37A-5A5C-1EF2D98C6A2E}"/>
              </a:ext>
            </a:extLst>
          </p:cNvPr>
          <p:cNvSpPr>
            <a:spLocks noGrp="1"/>
          </p:cNvSpPr>
          <p:nvPr>
            <p:ph type="title"/>
          </p:nvPr>
        </p:nvSpPr>
        <p:spPr/>
        <p:txBody>
          <a:bodyPr/>
          <a:lstStyle/>
          <a:p>
            <a:r>
              <a:rPr lang="es-CO" dirty="0" err="1"/>
              <a:t>debian</a:t>
            </a:r>
            <a:r>
              <a:rPr lang="es-CO" dirty="0"/>
              <a:t> – Docker Hub </a:t>
            </a:r>
          </a:p>
        </p:txBody>
      </p:sp>
      <p:sp>
        <p:nvSpPr>
          <p:cNvPr id="3" name="Marcador de texto 2">
            <a:extLst>
              <a:ext uri="{FF2B5EF4-FFF2-40B4-BE49-F238E27FC236}">
                <a16:creationId xmlns:a16="http://schemas.microsoft.com/office/drawing/2014/main" id="{9A9BC3D6-1C05-A37D-0502-BCBFB2E3D92B}"/>
              </a:ext>
            </a:extLst>
          </p:cNvPr>
          <p:cNvSpPr>
            <a:spLocks noGrp="1"/>
          </p:cNvSpPr>
          <p:nvPr>
            <p:ph type="body" idx="1"/>
          </p:nvPr>
        </p:nvSpPr>
        <p:spPr/>
        <p:txBody>
          <a:bodyPr>
            <a:normAutofit/>
          </a:bodyPr>
          <a:lstStyle/>
          <a:p>
            <a:r>
              <a:rPr lang="es-CO" sz="2400" dirty="0">
                <a:hlinkClick r:id="rId2"/>
              </a:rPr>
              <a:t>https://hub.docker.com/_/debian</a:t>
            </a:r>
            <a:endParaRPr lang="es-CO" sz="2400" dirty="0"/>
          </a:p>
        </p:txBody>
      </p:sp>
      <p:sp>
        <p:nvSpPr>
          <p:cNvPr id="4" name="Marcador de número de diapositiva 3">
            <a:extLst>
              <a:ext uri="{FF2B5EF4-FFF2-40B4-BE49-F238E27FC236}">
                <a16:creationId xmlns:a16="http://schemas.microsoft.com/office/drawing/2014/main" id="{936AF38A-1085-2187-FB89-227A0A73D6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42</a:t>
            </a:fld>
            <a:endParaRPr lang="es-CO"/>
          </a:p>
        </p:txBody>
      </p:sp>
      <p:pic>
        <p:nvPicPr>
          <p:cNvPr id="5" name="Imagen 4">
            <a:extLst>
              <a:ext uri="{FF2B5EF4-FFF2-40B4-BE49-F238E27FC236}">
                <a16:creationId xmlns:a16="http://schemas.microsoft.com/office/drawing/2014/main" id="{DE56E2EC-0EBC-9B9A-24A3-96BFDC0439AB}"/>
              </a:ext>
            </a:extLst>
          </p:cNvPr>
          <p:cNvPicPr>
            <a:picLocks noChangeAspect="1"/>
          </p:cNvPicPr>
          <p:nvPr/>
        </p:nvPicPr>
        <p:blipFill>
          <a:blip r:embed="rId3"/>
          <a:stretch>
            <a:fillRect/>
          </a:stretch>
        </p:blipFill>
        <p:spPr>
          <a:xfrm>
            <a:off x="3263516" y="2623889"/>
            <a:ext cx="7292972" cy="2568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572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62811F-B3D5-C1F8-580E-5A24ED95CBE2}"/>
              </a:ext>
            </a:extLst>
          </p:cNvPr>
          <p:cNvSpPr>
            <a:spLocks noGrp="1"/>
          </p:cNvSpPr>
          <p:nvPr>
            <p:ph type="title"/>
          </p:nvPr>
        </p:nvSpPr>
        <p:spPr/>
        <p:txBody>
          <a:bodyPr/>
          <a:lstStyle/>
          <a:p>
            <a:r>
              <a:rPr lang="es-CO" dirty="0" err="1"/>
              <a:t>scratch</a:t>
            </a:r>
            <a:r>
              <a:rPr lang="es-CO" dirty="0"/>
              <a:t> – Docker Hub</a:t>
            </a:r>
          </a:p>
        </p:txBody>
      </p:sp>
      <p:sp>
        <p:nvSpPr>
          <p:cNvPr id="3" name="Marcador de texto 2">
            <a:extLst>
              <a:ext uri="{FF2B5EF4-FFF2-40B4-BE49-F238E27FC236}">
                <a16:creationId xmlns:a16="http://schemas.microsoft.com/office/drawing/2014/main" id="{9D68EA1E-2524-C39C-455B-D43AC9C9B9C2}"/>
              </a:ext>
            </a:extLst>
          </p:cNvPr>
          <p:cNvSpPr>
            <a:spLocks noGrp="1"/>
          </p:cNvSpPr>
          <p:nvPr>
            <p:ph type="body" idx="1"/>
          </p:nvPr>
        </p:nvSpPr>
        <p:spPr/>
        <p:txBody>
          <a:bodyPr>
            <a:normAutofit/>
          </a:bodyPr>
          <a:lstStyle/>
          <a:p>
            <a:endParaRPr lang="es-CO" sz="2400" dirty="0">
              <a:hlinkClick r:id="rId2"/>
            </a:endParaRPr>
          </a:p>
          <a:p>
            <a:r>
              <a:rPr lang="es-CO" sz="2400" dirty="0">
                <a:hlinkClick r:id="rId2"/>
              </a:rPr>
              <a:t>https://hub.docker.com/_/scratch</a:t>
            </a:r>
            <a:endParaRPr lang="es-CO" sz="2400" dirty="0"/>
          </a:p>
        </p:txBody>
      </p:sp>
      <p:sp>
        <p:nvSpPr>
          <p:cNvPr id="4" name="Marcador de número de diapositiva 3">
            <a:extLst>
              <a:ext uri="{FF2B5EF4-FFF2-40B4-BE49-F238E27FC236}">
                <a16:creationId xmlns:a16="http://schemas.microsoft.com/office/drawing/2014/main" id="{B973550E-49C9-73AC-A88F-CF912DDF0D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43</a:t>
            </a:fld>
            <a:endParaRPr lang="es-CO"/>
          </a:p>
        </p:txBody>
      </p:sp>
      <p:pic>
        <p:nvPicPr>
          <p:cNvPr id="5" name="Imagen 4">
            <a:extLst>
              <a:ext uri="{FF2B5EF4-FFF2-40B4-BE49-F238E27FC236}">
                <a16:creationId xmlns:a16="http://schemas.microsoft.com/office/drawing/2014/main" id="{5CBC39FD-3985-E4DD-EF18-43104A19EB2D}"/>
              </a:ext>
            </a:extLst>
          </p:cNvPr>
          <p:cNvPicPr>
            <a:picLocks noChangeAspect="1"/>
          </p:cNvPicPr>
          <p:nvPr/>
        </p:nvPicPr>
        <p:blipFill>
          <a:blip r:embed="rId3"/>
          <a:stretch>
            <a:fillRect/>
          </a:stretch>
        </p:blipFill>
        <p:spPr>
          <a:xfrm>
            <a:off x="3534014" y="2831531"/>
            <a:ext cx="6751976" cy="24849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578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62811F-B3D5-C1F8-580E-5A24ED95CBE2}"/>
              </a:ext>
            </a:extLst>
          </p:cNvPr>
          <p:cNvSpPr>
            <a:spLocks noGrp="1"/>
          </p:cNvSpPr>
          <p:nvPr>
            <p:ph type="title"/>
          </p:nvPr>
        </p:nvSpPr>
        <p:spPr>
          <a:xfrm>
            <a:off x="2076994" y="825910"/>
            <a:ext cx="9666016" cy="2241754"/>
          </a:xfrm>
        </p:spPr>
        <p:txBody>
          <a:bodyPr>
            <a:normAutofit/>
          </a:bodyPr>
          <a:lstStyle/>
          <a:p>
            <a:r>
              <a:rPr lang="es-CO" sz="5400" dirty="0"/>
              <a:t>Retomemos el </a:t>
            </a:r>
            <a:r>
              <a:rPr lang="es-CO" sz="5400" dirty="0" err="1"/>
              <a:t>Dockerfile</a:t>
            </a:r>
            <a:r>
              <a:rPr lang="es-CO" sz="5400" dirty="0"/>
              <a:t> del proyecto Django</a:t>
            </a:r>
          </a:p>
        </p:txBody>
      </p:sp>
      <p:sp>
        <p:nvSpPr>
          <p:cNvPr id="4" name="Marcador de número de diapositiva 3">
            <a:extLst>
              <a:ext uri="{FF2B5EF4-FFF2-40B4-BE49-F238E27FC236}">
                <a16:creationId xmlns:a16="http://schemas.microsoft.com/office/drawing/2014/main" id="{B973550E-49C9-73AC-A88F-CF912DDF0D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44</a:t>
            </a:fld>
            <a:endParaRPr lang="es-CO"/>
          </a:p>
        </p:txBody>
      </p:sp>
      <p:pic>
        <p:nvPicPr>
          <p:cNvPr id="5" name="Imagen 4">
            <a:extLst>
              <a:ext uri="{FF2B5EF4-FFF2-40B4-BE49-F238E27FC236}">
                <a16:creationId xmlns:a16="http://schemas.microsoft.com/office/drawing/2014/main" id="{D3633130-2A6F-9FFC-8471-BABA46F8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622" y="3172038"/>
            <a:ext cx="2933114" cy="2933114"/>
          </a:xfrm>
          <a:prstGeom prst="rect">
            <a:avLst/>
          </a:prstGeom>
        </p:spPr>
      </p:pic>
    </p:spTree>
    <p:extLst>
      <p:ext uri="{BB962C8B-B14F-4D97-AF65-F5344CB8AC3E}">
        <p14:creationId xmlns:p14="http://schemas.microsoft.com/office/powerpoint/2010/main" val="1379694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29D4C00-7D7F-6DD2-E33D-DE7E9E12F994}"/>
              </a:ext>
            </a:extLst>
          </p:cNvPr>
          <p:cNvPicPr>
            <a:picLocks noChangeAspect="1"/>
          </p:cNvPicPr>
          <p:nvPr/>
        </p:nvPicPr>
        <p:blipFill>
          <a:blip r:embed="rId2"/>
          <a:stretch>
            <a:fillRect/>
          </a:stretch>
        </p:blipFill>
        <p:spPr>
          <a:xfrm>
            <a:off x="2271533" y="1209111"/>
            <a:ext cx="6630420" cy="5383455"/>
          </a:xfrm>
          <a:prstGeom prst="rect">
            <a:avLst/>
          </a:prstGeom>
        </p:spPr>
      </p:pic>
      <p:sp>
        <p:nvSpPr>
          <p:cNvPr id="4" name="Marcador de número de diapositiva 3">
            <a:extLst>
              <a:ext uri="{FF2B5EF4-FFF2-40B4-BE49-F238E27FC236}">
                <a16:creationId xmlns:a16="http://schemas.microsoft.com/office/drawing/2014/main" id="{B973550E-49C9-73AC-A88F-CF912DDF0D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45</a:t>
            </a:fld>
            <a:endParaRPr lang="es-CO"/>
          </a:p>
        </p:txBody>
      </p:sp>
      <p:sp>
        <p:nvSpPr>
          <p:cNvPr id="6" name="Título 1">
            <a:extLst>
              <a:ext uri="{FF2B5EF4-FFF2-40B4-BE49-F238E27FC236}">
                <a16:creationId xmlns:a16="http://schemas.microsoft.com/office/drawing/2014/main" id="{B73FFF72-3541-7A29-04BB-177BA9B4F44B}"/>
              </a:ext>
            </a:extLst>
          </p:cNvPr>
          <p:cNvSpPr>
            <a:spLocks noGrp="1"/>
          </p:cNvSpPr>
          <p:nvPr>
            <p:ph type="title"/>
          </p:nvPr>
        </p:nvSpPr>
        <p:spPr>
          <a:xfrm>
            <a:off x="2076994" y="222069"/>
            <a:ext cx="9666016" cy="1018902"/>
          </a:xfrm>
        </p:spPr>
        <p:txBody>
          <a:bodyPr>
            <a:normAutofit/>
          </a:bodyPr>
          <a:lstStyle/>
          <a:p>
            <a:r>
              <a:rPr lang="es-CO" dirty="0"/>
              <a:t>Django Project – </a:t>
            </a:r>
            <a:r>
              <a:rPr lang="es-CO" dirty="0" err="1"/>
              <a:t>Dockerfile</a:t>
            </a:r>
            <a:r>
              <a:rPr lang="es-CO" dirty="0"/>
              <a:t> – Revisitado</a:t>
            </a:r>
          </a:p>
        </p:txBody>
      </p:sp>
      <p:sp>
        <p:nvSpPr>
          <p:cNvPr id="8" name="Rectángulo 7">
            <a:extLst>
              <a:ext uri="{FF2B5EF4-FFF2-40B4-BE49-F238E27FC236}">
                <a16:creationId xmlns:a16="http://schemas.microsoft.com/office/drawing/2014/main" id="{E47BE0C9-DA6C-1631-1483-BEBD11F2E540}"/>
              </a:ext>
            </a:extLst>
          </p:cNvPr>
          <p:cNvSpPr/>
          <p:nvPr/>
        </p:nvSpPr>
        <p:spPr>
          <a:xfrm>
            <a:off x="8253735" y="1924368"/>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es la imagen base sobre la cual se hará el </a:t>
            </a:r>
            <a:r>
              <a:rPr lang="es-CO" b="1" dirty="0" err="1">
                <a:solidFill>
                  <a:schemeClr val="tx1"/>
                </a:solidFill>
                <a:latin typeface="Calibri" panose="020F0502020204030204" pitchFamily="34" charset="0"/>
                <a:cs typeface="Calibri" panose="020F0502020204030204" pitchFamily="34" charset="0"/>
              </a:rPr>
              <a:t>build</a:t>
            </a:r>
            <a:r>
              <a:rPr lang="es-CO" b="1" dirty="0">
                <a:solidFill>
                  <a:schemeClr val="tx1"/>
                </a:solidFill>
                <a:latin typeface="Calibri" panose="020F0502020204030204" pitchFamily="34" charset="0"/>
                <a:cs typeface="Calibri" panose="020F0502020204030204" pitchFamily="34" charset="0"/>
              </a:rPr>
              <a:t> de la imagen Docker.</a:t>
            </a:r>
          </a:p>
        </p:txBody>
      </p:sp>
      <p:cxnSp>
        <p:nvCxnSpPr>
          <p:cNvPr id="9" name="Conector recto de flecha 8">
            <a:extLst>
              <a:ext uri="{FF2B5EF4-FFF2-40B4-BE49-F238E27FC236}">
                <a16:creationId xmlns:a16="http://schemas.microsoft.com/office/drawing/2014/main" id="{FE110F92-0060-FC63-50B6-AE3A571C416B}"/>
              </a:ext>
            </a:extLst>
          </p:cNvPr>
          <p:cNvCxnSpPr>
            <a:cxnSpLocks/>
            <a:stCxn id="8" idx="1"/>
          </p:cNvCxnSpPr>
          <p:nvPr/>
        </p:nvCxnSpPr>
        <p:spPr>
          <a:xfrm flipH="1">
            <a:off x="4421835" y="2237657"/>
            <a:ext cx="3831900" cy="80858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0" name="Rectángulo 9">
            <a:extLst>
              <a:ext uri="{FF2B5EF4-FFF2-40B4-BE49-F238E27FC236}">
                <a16:creationId xmlns:a16="http://schemas.microsoft.com/office/drawing/2014/main" id="{29019B96-4D72-442D-C6AF-EB05AA6D03B2}"/>
              </a:ext>
            </a:extLst>
          </p:cNvPr>
          <p:cNvSpPr/>
          <p:nvPr/>
        </p:nvSpPr>
        <p:spPr>
          <a:xfrm>
            <a:off x="8155254" y="3081860"/>
            <a:ext cx="3871477" cy="89566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línea se asegura que la salida que Django escriba en la terminal salga en tiempo real sin ser </a:t>
            </a:r>
            <a:r>
              <a:rPr lang="es-CO" b="1" dirty="0" err="1">
                <a:solidFill>
                  <a:schemeClr val="tx1"/>
                </a:solidFill>
                <a:latin typeface="Calibri" panose="020F0502020204030204" pitchFamily="34" charset="0"/>
                <a:cs typeface="Calibri" panose="020F0502020204030204" pitchFamily="34" charset="0"/>
              </a:rPr>
              <a:t>buffereada</a:t>
            </a:r>
            <a:r>
              <a:rPr lang="es-CO" b="1" dirty="0">
                <a:latin typeface="Calibri" panose="020F0502020204030204" pitchFamily="34" charset="0"/>
                <a:cs typeface="Calibri" panose="020F0502020204030204" pitchFamily="34" charset="0"/>
              </a:rPr>
              <a:t>. </a:t>
            </a:r>
            <a:endParaRPr lang="es-CO" b="1" dirty="0">
              <a:solidFill>
                <a:schemeClr val="tx1"/>
              </a:solidFill>
              <a:latin typeface="Calibri" panose="020F0502020204030204" pitchFamily="34" charset="0"/>
              <a:cs typeface="Calibri" panose="020F0502020204030204" pitchFamily="34" charset="0"/>
            </a:endParaRPr>
          </a:p>
        </p:txBody>
      </p:sp>
      <p:cxnSp>
        <p:nvCxnSpPr>
          <p:cNvPr id="11" name="Conector recto de flecha 10">
            <a:extLst>
              <a:ext uri="{FF2B5EF4-FFF2-40B4-BE49-F238E27FC236}">
                <a16:creationId xmlns:a16="http://schemas.microsoft.com/office/drawing/2014/main" id="{2D03FD33-DFB0-8297-15AE-69DCC993C987}"/>
              </a:ext>
            </a:extLst>
          </p:cNvPr>
          <p:cNvCxnSpPr>
            <a:cxnSpLocks/>
            <a:stCxn id="10" idx="1"/>
          </p:cNvCxnSpPr>
          <p:nvPr/>
        </p:nvCxnSpPr>
        <p:spPr>
          <a:xfrm flipH="1" flipV="1">
            <a:off x="5069541" y="3429000"/>
            <a:ext cx="3085713" cy="10069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3" name="Rectángulo 12">
            <a:extLst>
              <a:ext uri="{FF2B5EF4-FFF2-40B4-BE49-F238E27FC236}">
                <a16:creationId xmlns:a16="http://schemas.microsoft.com/office/drawing/2014/main" id="{243F90CE-26ED-A55B-35BE-04DBD76F6744}"/>
              </a:ext>
            </a:extLst>
          </p:cNvPr>
          <p:cNvSpPr/>
          <p:nvPr/>
        </p:nvSpPr>
        <p:spPr>
          <a:xfrm>
            <a:off x="8289087" y="4174930"/>
            <a:ext cx="3836125" cy="114168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Creamos un directorio llamado </a:t>
            </a:r>
            <a:r>
              <a:rPr lang="es-CO" b="1" dirty="0" err="1">
                <a:solidFill>
                  <a:schemeClr val="tx1"/>
                </a:solidFill>
                <a:latin typeface="Calibri" panose="020F0502020204030204" pitchFamily="34" charset="0"/>
                <a:cs typeface="Calibri" panose="020F0502020204030204" pitchFamily="34" charset="0"/>
              </a:rPr>
              <a:t>code</a:t>
            </a:r>
            <a:r>
              <a:rPr lang="es-CO" b="1" dirty="0">
                <a:solidFill>
                  <a:schemeClr val="tx1"/>
                </a:solidFill>
                <a:latin typeface="Calibri" panose="020F0502020204030204" pitchFamily="34" charset="0"/>
                <a:cs typeface="Calibri" panose="020F0502020204030204" pitchFamily="34" charset="0"/>
              </a:rPr>
              <a:t> donde irá el </a:t>
            </a:r>
            <a:r>
              <a:rPr lang="es-CO" b="1" dirty="0" err="1">
                <a:solidFill>
                  <a:schemeClr val="tx1"/>
                </a:solidFill>
                <a:latin typeface="Calibri" panose="020F0502020204030204" pitchFamily="34" charset="0"/>
                <a:cs typeface="Calibri" panose="020F0502020204030204" pitchFamily="34" charset="0"/>
              </a:rPr>
              <a:t>root</a:t>
            </a:r>
            <a:r>
              <a:rPr lang="es-CO" b="1" dirty="0">
                <a:solidFill>
                  <a:schemeClr val="tx1"/>
                </a:solidFill>
                <a:latin typeface="Calibri" panose="020F0502020204030204" pitchFamily="34" charset="0"/>
                <a:cs typeface="Calibri" panose="020F0502020204030204" pitchFamily="34" charset="0"/>
              </a:rPr>
              <a:t> de nuestro proyecto en el contenedor y lo convierte en el directorio de trabajo.</a:t>
            </a:r>
          </a:p>
        </p:txBody>
      </p:sp>
      <p:cxnSp>
        <p:nvCxnSpPr>
          <p:cNvPr id="14" name="Conector recto de flecha 13">
            <a:extLst>
              <a:ext uri="{FF2B5EF4-FFF2-40B4-BE49-F238E27FC236}">
                <a16:creationId xmlns:a16="http://schemas.microsoft.com/office/drawing/2014/main" id="{78CFFF2F-9EBC-E315-207E-2AFB43F4FF56}"/>
              </a:ext>
            </a:extLst>
          </p:cNvPr>
          <p:cNvCxnSpPr>
            <a:cxnSpLocks/>
            <a:stCxn id="13" idx="1"/>
          </p:cNvCxnSpPr>
          <p:nvPr/>
        </p:nvCxnSpPr>
        <p:spPr>
          <a:xfrm flipH="1" flipV="1">
            <a:off x="4226816" y="3952323"/>
            <a:ext cx="4062271" cy="79344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5" name="Rectángulo 14">
            <a:extLst>
              <a:ext uri="{FF2B5EF4-FFF2-40B4-BE49-F238E27FC236}">
                <a16:creationId xmlns:a16="http://schemas.microsoft.com/office/drawing/2014/main" id="{E1392F5C-A0B1-B743-26A5-DE6F7101202E}"/>
              </a:ext>
            </a:extLst>
          </p:cNvPr>
          <p:cNvSpPr/>
          <p:nvPr/>
        </p:nvSpPr>
        <p:spPr>
          <a:xfrm>
            <a:off x="9096492" y="5601514"/>
            <a:ext cx="2819143" cy="95855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Copiamos el archivo local de requerimientos al contenedor.</a:t>
            </a:r>
          </a:p>
        </p:txBody>
      </p:sp>
      <p:cxnSp>
        <p:nvCxnSpPr>
          <p:cNvPr id="16" name="Conector recto de flecha 15">
            <a:extLst>
              <a:ext uri="{FF2B5EF4-FFF2-40B4-BE49-F238E27FC236}">
                <a16:creationId xmlns:a16="http://schemas.microsoft.com/office/drawing/2014/main" id="{8E707B15-839F-4E7E-329E-7A9F6C0CD52B}"/>
              </a:ext>
            </a:extLst>
          </p:cNvPr>
          <p:cNvCxnSpPr>
            <a:cxnSpLocks/>
            <a:stCxn id="15" idx="1"/>
          </p:cNvCxnSpPr>
          <p:nvPr/>
        </p:nvCxnSpPr>
        <p:spPr>
          <a:xfrm flipH="1" flipV="1">
            <a:off x="5368313" y="4324669"/>
            <a:ext cx="3728179" cy="1756122"/>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7" name="Rectángulo 16">
            <a:extLst>
              <a:ext uri="{FF2B5EF4-FFF2-40B4-BE49-F238E27FC236}">
                <a16:creationId xmlns:a16="http://schemas.microsoft.com/office/drawing/2014/main" id="{92BC88B4-0B3D-F903-71FC-672BEEDA6190}"/>
              </a:ext>
            </a:extLst>
          </p:cNvPr>
          <p:cNvSpPr/>
          <p:nvPr/>
        </p:nvSpPr>
        <p:spPr>
          <a:xfrm>
            <a:off x="1" y="5243577"/>
            <a:ext cx="3163568" cy="75303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Instalamos las dependencias necesarias en nuestro Contenedor</a:t>
            </a:r>
          </a:p>
        </p:txBody>
      </p:sp>
      <p:cxnSp>
        <p:nvCxnSpPr>
          <p:cNvPr id="18" name="Conector recto de flecha 17">
            <a:extLst>
              <a:ext uri="{FF2B5EF4-FFF2-40B4-BE49-F238E27FC236}">
                <a16:creationId xmlns:a16="http://schemas.microsoft.com/office/drawing/2014/main" id="{EAB88A2E-609E-D942-62B7-0E54D400521D}"/>
              </a:ext>
            </a:extLst>
          </p:cNvPr>
          <p:cNvCxnSpPr>
            <a:cxnSpLocks/>
            <a:stCxn id="17" idx="0"/>
          </p:cNvCxnSpPr>
          <p:nvPr/>
        </p:nvCxnSpPr>
        <p:spPr>
          <a:xfrm flipV="1">
            <a:off x="1581785" y="4862053"/>
            <a:ext cx="1648454" cy="381524"/>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9" name="Rectángulo 18">
            <a:extLst>
              <a:ext uri="{FF2B5EF4-FFF2-40B4-BE49-F238E27FC236}">
                <a16:creationId xmlns:a16="http://schemas.microsoft.com/office/drawing/2014/main" id="{4103AE40-7F48-856F-88B9-D62D60BD8D3B}"/>
              </a:ext>
            </a:extLst>
          </p:cNvPr>
          <p:cNvSpPr/>
          <p:nvPr/>
        </p:nvSpPr>
        <p:spPr>
          <a:xfrm>
            <a:off x="66788" y="6121908"/>
            <a:ext cx="2547387" cy="75303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Exponemos el puerto que queremos que el contenedor escuche.</a:t>
            </a:r>
          </a:p>
        </p:txBody>
      </p:sp>
      <p:cxnSp>
        <p:nvCxnSpPr>
          <p:cNvPr id="20" name="Conector recto de flecha 19">
            <a:extLst>
              <a:ext uri="{FF2B5EF4-FFF2-40B4-BE49-F238E27FC236}">
                <a16:creationId xmlns:a16="http://schemas.microsoft.com/office/drawing/2014/main" id="{42C25263-CC04-0613-8D7A-A3589DA7BAB5}"/>
              </a:ext>
            </a:extLst>
          </p:cNvPr>
          <p:cNvCxnSpPr>
            <a:cxnSpLocks/>
            <a:stCxn id="19" idx="3"/>
          </p:cNvCxnSpPr>
          <p:nvPr/>
        </p:nvCxnSpPr>
        <p:spPr>
          <a:xfrm flipV="1">
            <a:off x="2614175" y="5755341"/>
            <a:ext cx="841719" cy="74308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40" name="Rectángulo 39">
            <a:extLst>
              <a:ext uri="{FF2B5EF4-FFF2-40B4-BE49-F238E27FC236}">
                <a16:creationId xmlns:a16="http://schemas.microsoft.com/office/drawing/2014/main" id="{2A693FF8-D5EB-A939-E520-FC033C0973FB}"/>
              </a:ext>
            </a:extLst>
          </p:cNvPr>
          <p:cNvSpPr/>
          <p:nvPr/>
        </p:nvSpPr>
        <p:spPr>
          <a:xfrm>
            <a:off x="3998884" y="6292571"/>
            <a:ext cx="4156369" cy="56542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Ejecución del manage.py</a:t>
            </a:r>
          </a:p>
        </p:txBody>
      </p:sp>
    </p:spTree>
    <p:extLst>
      <p:ext uri="{BB962C8B-B14F-4D97-AF65-F5344CB8AC3E}">
        <p14:creationId xmlns:p14="http://schemas.microsoft.com/office/powerpoint/2010/main" val="258299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5" grpId="0" animBg="1"/>
      <p:bldP spid="17" grpId="0" animBg="1"/>
      <p:bldP spid="19" grpId="0" animBg="1"/>
      <p:bldP spid="4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C96927F7-0103-0F00-44B6-1C5B9C0B0ECD}"/>
              </a:ext>
            </a:extLst>
          </p:cNvPr>
          <p:cNvPicPr>
            <a:picLocks noChangeAspect="1"/>
          </p:cNvPicPr>
          <p:nvPr/>
        </p:nvPicPr>
        <p:blipFill>
          <a:blip r:embed="rId2"/>
          <a:stretch>
            <a:fillRect/>
          </a:stretch>
        </p:blipFill>
        <p:spPr>
          <a:xfrm>
            <a:off x="2107228" y="1153390"/>
            <a:ext cx="5137647" cy="5628363"/>
          </a:xfrm>
          <a:prstGeom prst="rect">
            <a:avLst/>
          </a:prstGeom>
        </p:spPr>
      </p:pic>
      <p:sp>
        <p:nvSpPr>
          <p:cNvPr id="4" name="Marcador de número de diapositiva 3">
            <a:extLst>
              <a:ext uri="{FF2B5EF4-FFF2-40B4-BE49-F238E27FC236}">
                <a16:creationId xmlns:a16="http://schemas.microsoft.com/office/drawing/2014/main" id="{B973550E-49C9-73AC-A88F-CF912DDF0D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46</a:t>
            </a:fld>
            <a:endParaRPr lang="es-CO"/>
          </a:p>
        </p:txBody>
      </p:sp>
      <p:sp>
        <p:nvSpPr>
          <p:cNvPr id="6" name="Título 1">
            <a:extLst>
              <a:ext uri="{FF2B5EF4-FFF2-40B4-BE49-F238E27FC236}">
                <a16:creationId xmlns:a16="http://schemas.microsoft.com/office/drawing/2014/main" id="{60799B7F-3BCF-69D0-47EC-A912001A428A}"/>
              </a:ext>
            </a:extLst>
          </p:cNvPr>
          <p:cNvSpPr>
            <a:spLocks noGrp="1"/>
          </p:cNvSpPr>
          <p:nvPr>
            <p:ph type="title"/>
          </p:nvPr>
        </p:nvSpPr>
        <p:spPr>
          <a:xfrm>
            <a:off x="2076994" y="222069"/>
            <a:ext cx="9666016" cy="1018902"/>
          </a:xfrm>
        </p:spPr>
        <p:txBody>
          <a:bodyPr>
            <a:normAutofit/>
          </a:bodyPr>
          <a:lstStyle/>
          <a:p>
            <a:r>
              <a:rPr lang="es-CO" dirty="0"/>
              <a:t>Django Project – </a:t>
            </a:r>
            <a:r>
              <a:rPr lang="es-CO" dirty="0" err="1"/>
              <a:t>docker-compose.yml</a:t>
            </a:r>
            <a:endParaRPr lang="es-CO" dirty="0"/>
          </a:p>
        </p:txBody>
      </p:sp>
      <p:sp>
        <p:nvSpPr>
          <p:cNvPr id="7" name="Rectángulo 6">
            <a:extLst>
              <a:ext uri="{FF2B5EF4-FFF2-40B4-BE49-F238E27FC236}">
                <a16:creationId xmlns:a16="http://schemas.microsoft.com/office/drawing/2014/main" id="{E9F477E0-774D-062F-773F-D6AC5C31B94F}"/>
              </a:ext>
            </a:extLst>
          </p:cNvPr>
          <p:cNvSpPr/>
          <p:nvPr/>
        </p:nvSpPr>
        <p:spPr>
          <a:xfrm>
            <a:off x="7650570" y="1349132"/>
            <a:ext cx="2752213" cy="77491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¿Qué estamos definiendo en esta parte?</a:t>
            </a:r>
          </a:p>
        </p:txBody>
      </p:sp>
      <p:sp>
        <p:nvSpPr>
          <p:cNvPr id="8" name="Rectángulo 7">
            <a:extLst>
              <a:ext uri="{FF2B5EF4-FFF2-40B4-BE49-F238E27FC236}">
                <a16:creationId xmlns:a16="http://schemas.microsoft.com/office/drawing/2014/main" id="{FD57166D-EAC5-9CE1-D5A0-6167F8568B7E}"/>
              </a:ext>
            </a:extLst>
          </p:cNvPr>
          <p:cNvSpPr/>
          <p:nvPr/>
        </p:nvSpPr>
        <p:spPr>
          <a:xfrm>
            <a:off x="7934149" y="2890145"/>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Usamos una imagen de </a:t>
            </a:r>
            <a:r>
              <a:rPr lang="es-CO" b="1" dirty="0" err="1">
                <a:solidFill>
                  <a:schemeClr val="tx1"/>
                </a:solidFill>
                <a:latin typeface="Calibri" panose="020F0502020204030204" pitchFamily="34" charset="0"/>
                <a:cs typeface="Calibri" panose="020F0502020204030204" pitchFamily="34" charset="0"/>
              </a:rPr>
              <a:t>DockerHub</a:t>
            </a:r>
            <a:r>
              <a:rPr lang="es-CO" b="1" dirty="0">
                <a:solidFill>
                  <a:schemeClr val="tx1"/>
                </a:solidFill>
                <a:latin typeface="Calibri" panose="020F0502020204030204" pitchFamily="34" charset="0"/>
                <a:cs typeface="Calibri" panose="020F0502020204030204" pitchFamily="34" charset="0"/>
              </a:rPr>
              <a:t> de MySQL</a:t>
            </a:r>
          </a:p>
        </p:txBody>
      </p:sp>
      <p:cxnSp>
        <p:nvCxnSpPr>
          <p:cNvPr id="9" name="Conector recto de flecha 8">
            <a:extLst>
              <a:ext uri="{FF2B5EF4-FFF2-40B4-BE49-F238E27FC236}">
                <a16:creationId xmlns:a16="http://schemas.microsoft.com/office/drawing/2014/main" id="{13DF6EF4-0620-F197-5D8C-B5A46CD560F0}"/>
              </a:ext>
            </a:extLst>
          </p:cNvPr>
          <p:cNvCxnSpPr>
            <a:cxnSpLocks/>
            <a:stCxn id="8" idx="1"/>
          </p:cNvCxnSpPr>
          <p:nvPr/>
        </p:nvCxnSpPr>
        <p:spPr>
          <a:xfrm flipH="1" flipV="1">
            <a:off x="3803073" y="1974273"/>
            <a:ext cx="4131076" cy="1229161"/>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0" name="Rectángulo 9">
            <a:extLst>
              <a:ext uri="{FF2B5EF4-FFF2-40B4-BE49-F238E27FC236}">
                <a16:creationId xmlns:a16="http://schemas.microsoft.com/office/drawing/2014/main" id="{B2615035-57B3-0140-7B59-7DE611CBFEDF}"/>
              </a:ext>
            </a:extLst>
          </p:cNvPr>
          <p:cNvSpPr/>
          <p:nvPr/>
        </p:nvSpPr>
        <p:spPr>
          <a:xfrm>
            <a:off x="7934149" y="3924398"/>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Definimos las variables de entorno de MySQL (se ejecutaría en GCP </a:t>
            </a:r>
            <a:r>
              <a:rPr lang="es-CO" b="1" dirty="0">
                <a:latin typeface="Calibri" panose="020F0502020204030204" pitchFamily="34" charset="0"/>
                <a:cs typeface="Calibri" panose="020F0502020204030204" pitchFamily="34" charset="0"/>
              </a:rPr>
              <a:t>SQL</a:t>
            </a:r>
            <a:r>
              <a:rPr lang="es-CO" b="1" dirty="0">
                <a:solidFill>
                  <a:schemeClr val="tx1"/>
                </a:solidFill>
                <a:latin typeface="Calibri" panose="020F0502020204030204" pitchFamily="34" charset="0"/>
                <a:cs typeface="Calibri" panose="020F0502020204030204" pitchFamily="34" charset="0"/>
              </a:rPr>
              <a:t>)</a:t>
            </a:r>
          </a:p>
        </p:txBody>
      </p:sp>
      <p:cxnSp>
        <p:nvCxnSpPr>
          <p:cNvPr id="11" name="Conector recto de flecha 10">
            <a:extLst>
              <a:ext uri="{FF2B5EF4-FFF2-40B4-BE49-F238E27FC236}">
                <a16:creationId xmlns:a16="http://schemas.microsoft.com/office/drawing/2014/main" id="{D3947874-0B67-155E-CA35-A45B45967239}"/>
              </a:ext>
            </a:extLst>
          </p:cNvPr>
          <p:cNvCxnSpPr>
            <a:cxnSpLocks/>
            <a:stCxn id="10" idx="1"/>
          </p:cNvCxnSpPr>
          <p:nvPr/>
        </p:nvCxnSpPr>
        <p:spPr>
          <a:xfrm flipH="1" flipV="1">
            <a:off x="3761509" y="2680855"/>
            <a:ext cx="4172640" cy="1556832"/>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2" name="Rectángulo 11">
            <a:extLst>
              <a:ext uri="{FF2B5EF4-FFF2-40B4-BE49-F238E27FC236}">
                <a16:creationId xmlns:a16="http://schemas.microsoft.com/office/drawing/2014/main" id="{35745484-CC82-D794-76F2-7ED189080A54}"/>
              </a:ext>
            </a:extLst>
          </p:cNvPr>
          <p:cNvSpPr/>
          <p:nvPr/>
        </p:nvSpPr>
        <p:spPr>
          <a:xfrm>
            <a:off x="7934149" y="4748645"/>
            <a:ext cx="3911487" cy="76107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Construimos el contenedor asumiendo que el </a:t>
            </a:r>
            <a:r>
              <a:rPr lang="es-CO" b="1" dirty="0" err="1">
                <a:solidFill>
                  <a:schemeClr val="tx1"/>
                </a:solidFill>
                <a:latin typeface="Calibri" panose="020F0502020204030204" pitchFamily="34" charset="0"/>
                <a:cs typeface="Calibri" panose="020F0502020204030204" pitchFamily="34" charset="0"/>
              </a:rPr>
              <a:t>Dockerfile</a:t>
            </a:r>
            <a:r>
              <a:rPr lang="es-CO" b="1" dirty="0">
                <a:solidFill>
                  <a:schemeClr val="tx1"/>
                </a:solidFill>
                <a:latin typeface="Calibri" panose="020F0502020204030204" pitchFamily="34" charset="0"/>
                <a:cs typeface="Calibri" panose="020F0502020204030204" pitchFamily="34" charset="0"/>
              </a:rPr>
              <a:t> está en la misma ruta.</a:t>
            </a:r>
          </a:p>
        </p:txBody>
      </p:sp>
      <p:cxnSp>
        <p:nvCxnSpPr>
          <p:cNvPr id="13" name="Conector recto de flecha 12">
            <a:extLst>
              <a:ext uri="{FF2B5EF4-FFF2-40B4-BE49-F238E27FC236}">
                <a16:creationId xmlns:a16="http://schemas.microsoft.com/office/drawing/2014/main" id="{54606261-4C54-CE14-2F17-29273644078C}"/>
              </a:ext>
            </a:extLst>
          </p:cNvPr>
          <p:cNvCxnSpPr>
            <a:cxnSpLocks/>
            <a:stCxn id="12" idx="1"/>
          </p:cNvCxnSpPr>
          <p:nvPr/>
        </p:nvCxnSpPr>
        <p:spPr>
          <a:xfrm flipH="1" flipV="1">
            <a:off x="3397827" y="4862945"/>
            <a:ext cx="4536322" cy="26623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4" name="Conector recto de flecha 13">
            <a:extLst>
              <a:ext uri="{FF2B5EF4-FFF2-40B4-BE49-F238E27FC236}">
                <a16:creationId xmlns:a16="http://schemas.microsoft.com/office/drawing/2014/main" id="{4C552CA4-5461-8BAA-410A-A813B9624DBC}"/>
              </a:ext>
            </a:extLst>
          </p:cNvPr>
          <p:cNvCxnSpPr>
            <a:cxnSpLocks/>
            <a:stCxn id="23" idx="1"/>
          </p:cNvCxnSpPr>
          <p:nvPr/>
        </p:nvCxnSpPr>
        <p:spPr>
          <a:xfrm flipH="1" flipV="1">
            <a:off x="4707082" y="5164282"/>
            <a:ext cx="3227066" cy="99089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23" name="Rectángulo 22">
            <a:extLst>
              <a:ext uri="{FF2B5EF4-FFF2-40B4-BE49-F238E27FC236}">
                <a16:creationId xmlns:a16="http://schemas.microsoft.com/office/drawing/2014/main" id="{7C3A70CF-2654-B44F-7513-A3EF0699062A}"/>
              </a:ext>
            </a:extLst>
          </p:cNvPr>
          <p:cNvSpPr/>
          <p:nvPr/>
        </p:nvSpPr>
        <p:spPr>
          <a:xfrm>
            <a:off x="7934148" y="5841888"/>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Reemplaza el CMD del </a:t>
            </a:r>
            <a:r>
              <a:rPr lang="es-CO" b="1" dirty="0" err="1">
                <a:solidFill>
                  <a:schemeClr val="tx1"/>
                </a:solidFill>
                <a:latin typeface="Calibri" panose="020F0502020204030204" pitchFamily="34" charset="0"/>
                <a:cs typeface="Calibri" panose="020F0502020204030204" pitchFamily="34" charset="0"/>
              </a:rPr>
              <a:t>Dockerfile</a:t>
            </a:r>
            <a:endParaRPr lang="es-CO" b="1" dirty="0">
              <a:solidFill>
                <a:schemeClr val="tx1"/>
              </a:solidFill>
              <a:latin typeface="Calibri" panose="020F0502020204030204" pitchFamily="34" charset="0"/>
              <a:cs typeface="Calibri" panose="020F0502020204030204" pitchFamily="34" charset="0"/>
            </a:endParaRPr>
          </a:p>
        </p:txBody>
      </p:sp>
      <p:cxnSp>
        <p:nvCxnSpPr>
          <p:cNvPr id="16" name="Conector recto de flecha 15">
            <a:extLst>
              <a:ext uri="{FF2B5EF4-FFF2-40B4-BE49-F238E27FC236}">
                <a16:creationId xmlns:a16="http://schemas.microsoft.com/office/drawing/2014/main" id="{5AF2CF5A-2986-AA0A-A234-C8A9E7764F4F}"/>
              </a:ext>
            </a:extLst>
          </p:cNvPr>
          <p:cNvCxnSpPr>
            <a:cxnSpLocks/>
          </p:cNvCxnSpPr>
          <p:nvPr/>
        </p:nvCxnSpPr>
        <p:spPr>
          <a:xfrm>
            <a:off x="1756064" y="6078682"/>
            <a:ext cx="675409" cy="342900"/>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7" name="Rectángulo 16">
            <a:extLst>
              <a:ext uri="{FF2B5EF4-FFF2-40B4-BE49-F238E27FC236}">
                <a16:creationId xmlns:a16="http://schemas.microsoft.com/office/drawing/2014/main" id="{05B200BA-3A32-A71C-98BA-C0A7D38A800E}"/>
              </a:ext>
            </a:extLst>
          </p:cNvPr>
          <p:cNvSpPr/>
          <p:nvPr/>
        </p:nvSpPr>
        <p:spPr>
          <a:xfrm>
            <a:off x="0" y="5474743"/>
            <a:ext cx="1831829" cy="113387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Marca dependencia entre contenedores</a:t>
            </a:r>
          </a:p>
        </p:txBody>
      </p:sp>
      <p:grpSp>
        <p:nvGrpSpPr>
          <p:cNvPr id="41" name="Grupo 40">
            <a:extLst>
              <a:ext uri="{FF2B5EF4-FFF2-40B4-BE49-F238E27FC236}">
                <a16:creationId xmlns:a16="http://schemas.microsoft.com/office/drawing/2014/main" id="{7266D3E2-98AC-1414-94E9-3F3861D4FCEC}"/>
              </a:ext>
            </a:extLst>
          </p:cNvPr>
          <p:cNvGrpSpPr/>
          <p:nvPr/>
        </p:nvGrpSpPr>
        <p:grpSpPr>
          <a:xfrm>
            <a:off x="4800600" y="6244936"/>
            <a:ext cx="2057400" cy="613065"/>
            <a:chOff x="4800600" y="6244936"/>
            <a:chExt cx="2057400" cy="613065"/>
          </a:xfrm>
        </p:grpSpPr>
        <p:sp>
          <p:nvSpPr>
            <p:cNvPr id="32" name="Flecha: a la derecha 31">
              <a:extLst>
                <a:ext uri="{FF2B5EF4-FFF2-40B4-BE49-F238E27FC236}">
                  <a16:creationId xmlns:a16="http://schemas.microsoft.com/office/drawing/2014/main" id="{462E52A7-5574-08B7-1A7D-49DC9F07D0C5}"/>
                </a:ext>
              </a:extLst>
            </p:cNvPr>
            <p:cNvSpPr/>
            <p:nvPr/>
          </p:nvSpPr>
          <p:spPr>
            <a:xfrm>
              <a:off x="4800600" y="6244936"/>
              <a:ext cx="2057400" cy="613065"/>
            </a:xfrm>
            <a:prstGeom prst="rightArrow">
              <a:avLst>
                <a:gd name="adj1" fmla="val 75000"/>
                <a:gd name="adj2" fmla="val 75000"/>
              </a:avLst>
            </a:prstGeom>
            <a:solidFill>
              <a:schemeClr val="bg2">
                <a:lumMod val="75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ángulo: esquinas redondeadas 36">
              <a:extLst>
                <a:ext uri="{FF2B5EF4-FFF2-40B4-BE49-F238E27FC236}">
                  <a16:creationId xmlns:a16="http://schemas.microsoft.com/office/drawing/2014/main" id="{054C9419-AB5C-35B3-D8C2-2F91F68E4911}"/>
                </a:ext>
              </a:extLst>
            </p:cNvPr>
            <p:cNvSpPr/>
            <p:nvPr/>
          </p:nvSpPr>
          <p:spPr>
            <a:xfrm>
              <a:off x="4894118" y="6390409"/>
              <a:ext cx="633846" cy="322118"/>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db</a:t>
              </a:r>
              <a:endParaRPr lang="en-US" dirty="0"/>
            </a:p>
          </p:txBody>
        </p:sp>
        <p:sp>
          <p:nvSpPr>
            <p:cNvPr id="40" name="Rectángulo: esquinas redondeadas 39">
              <a:extLst>
                <a:ext uri="{FF2B5EF4-FFF2-40B4-BE49-F238E27FC236}">
                  <a16:creationId xmlns:a16="http://schemas.microsoft.com/office/drawing/2014/main" id="{548EF045-5F72-EAA6-9C0C-0963835A5100}"/>
                </a:ext>
              </a:extLst>
            </p:cNvPr>
            <p:cNvSpPr/>
            <p:nvPr/>
          </p:nvSpPr>
          <p:spPr>
            <a:xfrm>
              <a:off x="5664431" y="6391794"/>
              <a:ext cx="633846" cy="322118"/>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a:t>
              </a:r>
            </a:p>
          </p:txBody>
        </p:sp>
      </p:grpSp>
    </p:spTree>
    <p:extLst>
      <p:ext uri="{BB962C8B-B14F-4D97-AF65-F5344CB8AC3E}">
        <p14:creationId xmlns:p14="http://schemas.microsoft.com/office/powerpoint/2010/main" val="232905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23"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BE7715B-3C62-4335-E5FB-9D047E0266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47</a:t>
            </a:fld>
            <a:endParaRPr lang="es-CO"/>
          </a:p>
        </p:txBody>
      </p:sp>
      <p:pic>
        <p:nvPicPr>
          <p:cNvPr id="5" name="Picture 2" descr="docker - Took a short break from work to express my feelings ...">
            <a:extLst>
              <a:ext uri="{FF2B5EF4-FFF2-40B4-BE49-F238E27FC236}">
                <a16:creationId xmlns:a16="http://schemas.microsoft.com/office/drawing/2014/main" id="{8E0331D0-BDE9-9595-1231-074044074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4040" y="254219"/>
            <a:ext cx="5567969" cy="6238656"/>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358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C0CC5-83D3-311D-B779-09CFA0A0465D}"/>
              </a:ext>
            </a:extLst>
          </p:cNvPr>
          <p:cNvSpPr>
            <a:spLocks noGrp="1"/>
          </p:cNvSpPr>
          <p:nvPr>
            <p:ph type="title"/>
          </p:nvPr>
        </p:nvSpPr>
        <p:spPr/>
        <p:txBody>
          <a:bodyPr/>
          <a:lstStyle/>
          <a:p>
            <a:r>
              <a:rPr lang="es-CO" dirty="0"/>
              <a:t>Desplegando el proyecto con Docker</a:t>
            </a:r>
          </a:p>
        </p:txBody>
      </p:sp>
      <p:sp>
        <p:nvSpPr>
          <p:cNvPr id="3" name="Marcador de texto 2">
            <a:extLst>
              <a:ext uri="{FF2B5EF4-FFF2-40B4-BE49-F238E27FC236}">
                <a16:creationId xmlns:a16="http://schemas.microsoft.com/office/drawing/2014/main" id="{6AF7713D-AD57-5AC0-63F0-693D4E4F26E6}"/>
              </a:ext>
            </a:extLst>
          </p:cNvPr>
          <p:cNvSpPr>
            <a:spLocks noGrp="1"/>
          </p:cNvSpPr>
          <p:nvPr>
            <p:ph type="body" idx="1"/>
          </p:nvPr>
        </p:nvSpPr>
        <p:spPr/>
        <p:txBody>
          <a:bodyPr>
            <a:normAutofit/>
          </a:bodyPr>
          <a:lstStyle/>
          <a:p>
            <a:pPr algn="just"/>
            <a:r>
              <a:rPr lang="es-CO" sz="2200" dirty="0"/>
              <a:t>Una vez comprendida cada línea del archivo </a:t>
            </a:r>
            <a:r>
              <a:rPr lang="es-CO" sz="2200" dirty="0" err="1"/>
              <a:t>Dockerfile</a:t>
            </a:r>
            <a:r>
              <a:rPr lang="es-CO" sz="2200" dirty="0"/>
              <a:t> (y teniendo instalado Docker en nuestro servidor/computador), solo queda faltando ejecutar un par de comandos por consola, para poner a correr nuestro proyecto.</a:t>
            </a:r>
          </a:p>
          <a:p>
            <a:pPr algn="just"/>
            <a:endParaRPr lang="es-CO" sz="2200" dirty="0"/>
          </a:p>
          <a:p>
            <a:pPr algn="just"/>
            <a:r>
              <a:rPr lang="es-CO" sz="2200" i="1" dirty="0" err="1"/>
              <a:t>docker</a:t>
            </a:r>
            <a:r>
              <a:rPr lang="es-CO" sz="2200" i="1" dirty="0"/>
              <a:t> </a:t>
            </a:r>
            <a:r>
              <a:rPr lang="es-CO" sz="2200" i="1" dirty="0" err="1"/>
              <a:t>image</a:t>
            </a:r>
            <a:r>
              <a:rPr lang="es-CO" sz="2200" i="1" dirty="0"/>
              <a:t> </a:t>
            </a:r>
            <a:r>
              <a:rPr lang="es-CO" sz="2200" i="1" dirty="0" err="1"/>
              <a:t>build</a:t>
            </a:r>
            <a:r>
              <a:rPr lang="es-CO" sz="2200" i="1" dirty="0"/>
              <a:t> -t </a:t>
            </a:r>
            <a:r>
              <a:rPr lang="es-CO" sz="2200" i="1" dirty="0" err="1"/>
              <a:t>django</a:t>
            </a:r>
            <a:r>
              <a:rPr lang="es-CO" sz="2200" i="1" dirty="0"/>
              <a:t>-app . </a:t>
            </a:r>
            <a:r>
              <a:rPr lang="es-CO" sz="2200" dirty="0"/>
              <a:t>(creamos la imagen)</a:t>
            </a:r>
          </a:p>
        </p:txBody>
      </p:sp>
      <p:sp>
        <p:nvSpPr>
          <p:cNvPr id="4" name="Marcador de número de diapositiva 3">
            <a:extLst>
              <a:ext uri="{FF2B5EF4-FFF2-40B4-BE49-F238E27FC236}">
                <a16:creationId xmlns:a16="http://schemas.microsoft.com/office/drawing/2014/main" id="{02E825AD-A69A-485D-88A3-1AD24870B7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48</a:t>
            </a:fld>
            <a:endParaRPr lang="es-CO"/>
          </a:p>
        </p:txBody>
      </p:sp>
      <p:sp>
        <p:nvSpPr>
          <p:cNvPr id="6" name="Rectángulo 5">
            <a:extLst>
              <a:ext uri="{FF2B5EF4-FFF2-40B4-BE49-F238E27FC236}">
                <a16:creationId xmlns:a16="http://schemas.microsoft.com/office/drawing/2014/main" id="{15BD5414-D2AD-E975-1C5E-2485BC9C9BE2}"/>
              </a:ext>
            </a:extLst>
          </p:cNvPr>
          <p:cNvSpPr/>
          <p:nvPr/>
        </p:nvSpPr>
        <p:spPr>
          <a:xfrm>
            <a:off x="2477728" y="3987796"/>
            <a:ext cx="1830801" cy="81667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Tag que se le da a la imagen</a:t>
            </a:r>
          </a:p>
        </p:txBody>
      </p:sp>
      <p:cxnSp>
        <p:nvCxnSpPr>
          <p:cNvPr id="7" name="Conector recto de flecha 6">
            <a:extLst>
              <a:ext uri="{FF2B5EF4-FFF2-40B4-BE49-F238E27FC236}">
                <a16:creationId xmlns:a16="http://schemas.microsoft.com/office/drawing/2014/main" id="{084ACD10-733B-0B68-45E3-CE080C21C1AE}"/>
              </a:ext>
            </a:extLst>
          </p:cNvPr>
          <p:cNvCxnSpPr>
            <a:cxnSpLocks/>
            <a:stCxn id="6" idx="0"/>
          </p:cNvCxnSpPr>
          <p:nvPr/>
        </p:nvCxnSpPr>
        <p:spPr>
          <a:xfrm flipV="1">
            <a:off x="3393129" y="3352800"/>
            <a:ext cx="1830801" cy="63499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8" name="Rectángulo 7">
            <a:extLst>
              <a:ext uri="{FF2B5EF4-FFF2-40B4-BE49-F238E27FC236}">
                <a16:creationId xmlns:a16="http://schemas.microsoft.com/office/drawing/2014/main" id="{4CCE6B47-FEF5-C100-E7B6-2A85B8848CA9}"/>
              </a:ext>
            </a:extLst>
          </p:cNvPr>
          <p:cNvSpPr/>
          <p:nvPr/>
        </p:nvSpPr>
        <p:spPr>
          <a:xfrm>
            <a:off x="2940335" y="5447211"/>
            <a:ext cx="2558980" cy="104566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Ruta en la cual buscará el </a:t>
            </a:r>
            <a:r>
              <a:rPr lang="es-CO" b="1" dirty="0" err="1">
                <a:solidFill>
                  <a:schemeClr val="tx1"/>
                </a:solidFill>
                <a:latin typeface="Calibri" panose="020F0502020204030204" pitchFamily="34" charset="0"/>
                <a:cs typeface="Calibri" panose="020F0502020204030204" pitchFamily="34" charset="0"/>
              </a:rPr>
              <a:t>Dockerfile</a:t>
            </a:r>
            <a:r>
              <a:rPr lang="es-CO" b="1" dirty="0">
                <a:solidFill>
                  <a:schemeClr val="tx1"/>
                </a:solidFill>
                <a:latin typeface="Calibri" panose="020F0502020204030204" pitchFamily="34" charset="0"/>
                <a:cs typeface="Calibri" panose="020F0502020204030204" pitchFamily="34" charset="0"/>
              </a:rPr>
              <a:t> para construir la imagen</a:t>
            </a:r>
          </a:p>
        </p:txBody>
      </p:sp>
      <p:cxnSp>
        <p:nvCxnSpPr>
          <p:cNvPr id="9" name="Conector recto de flecha 8">
            <a:extLst>
              <a:ext uri="{FF2B5EF4-FFF2-40B4-BE49-F238E27FC236}">
                <a16:creationId xmlns:a16="http://schemas.microsoft.com/office/drawing/2014/main" id="{45D61A7C-B379-CCFE-BBA9-8D8295DD8638}"/>
              </a:ext>
            </a:extLst>
          </p:cNvPr>
          <p:cNvCxnSpPr>
            <a:cxnSpLocks/>
            <a:stCxn id="8" idx="0"/>
          </p:cNvCxnSpPr>
          <p:nvPr/>
        </p:nvCxnSpPr>
        <p:spPr>
          <a:xfrm flipV="1">
            <a:off x="4219825" y="3429000"/>
            <a:ext cx="2025992" cy="2018211"/>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1" name="Imagen 10">
            <a:extLst>
              <a:ext uri="{FF2B5EF4-FFF2-40B4-BE49-F238E27FC236}">
                <a16:creationId xmlns:a16="http://schemas.microsoft.com/office/drawing/2014/main" id="{BD6600C7-6E1A-E233-DF7F-4B7E1BC63D1E}"/>
              </a:ext>
            </a:extLst>
          </p:cNvPr>
          <p:cNvPicPr>
            <a:picLocks noChangeAspect="1"/>
          </p:cNvPicPr>
          <p:nvPr/>
        </p:nvPicPr>
        <p:blipFill>
          <a:blip r:embed="rId2"/>
          <a:stretch>
            <a:fillRect/>
          </a:stretch>
        </p:blipFill>
        <p:spPr>
          <a:xfrm>
            <a:off x="6540065" y="3795370"/>
            <a:ext cx="5050648" cy="2018210"/>
          </a:xfrm>
          <a:prstGeom prst="rect">
            <a:avLst/>
          </a:prstGeom>
        </p:spPr>
      </p:pic>
    </p:spTree>
    <p:extLst>
      <p:ext uri="{BB962C8B-B14F-4D97-AF65-F5344CB8AC3E}">
        <p14:creationId xmlns:p14="http://schemas.microsoft.com/office/powerpoint/2010/main" val="147602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FAADA34-6D35-2249-2EFF-D447E8B62955}"/>
              </a:ext>
            </a:extLst>
          </p:cNvPr>
          <p:cNvPicPr>
            <a:picLocks noChangeAspect="1"/>
          </p:cNvPicPr>
          <p:nvPr/>
        </p:nvPicPr>
        <p:blipFill rotWithShape="1">
          <a:blip r:embed="rId2"/>
          <a:srcRect b="42456"/>
          <a:stretch/>
        </p:blipFill>
        <p:spPr>
          <a:xfrm>
            <a:off x="1703181" y="2444301"/>
            <a:ext cx="9906299" cy="411508"/>
          </a:xfrm>
          <a:prstGeom prst="rect">
            <a:avLst/>
          </a:prstGeom>
        </p:spPr>
      </p:pic>
      <p:sp>
        <p:nvSpPr>
          <p:cNvPr id="2" name="Título 1">
            <a:extLst>
              <a:ext uri="{FF2B5EF4-FFF2-40B4-BE49-F238E27FC236}">
                <a16:creationId xmlns:a16="http://schemas.microsoft.com/office/drawing/2014/main" id="{6D9C7933-C084-CC38-169C-59BE4E1CE387}"/>
              </a:ext>
            </a:extLst>
          </p:cNvPr>
          <p:cNvSpPr>
            <a:spLocks noGrp="1"/>
          </p:cNvSpPr>
          <p:nvPr>
            <p:ph type="title"/>
          </p:nvPr>
        </p:nvSpPr>
        <p:spPr/>
        <p:txBody>
          <a:bodyPr/>
          <a:lstStyle/>
          <a:p>
            <a:r>
              <a:rPr lang="es-CO" dirty="0"/>
              <a:t>Desplegando el proyecto con Docker – II</a:t>
            </a:r>
          </a:p>
        </p:txBody>
      </p:sp>
      <p:sp>
        <p:nvSpPr>
          <p:cNvPr id="3" name="Marcador de texto 2">
            <a:extLst>
              <a:ext uri="{FF2B5EF4-FFF2-40B4-BE49-F238E27FC236}">
                <a16:creationId xmlns:a16="http://schemas.microsoft.com/office/drawing/2014/main" id="{2B5B04C3-613B-473D-95A1-5D0A21B26A17}"/>
              </a:ext>
            </a:extLst>
          </p:cNvPr>
          <p:cNvSpPr>
            <a:spLocks noGrp="1"/>
          </p:cNvSpPr>
          <p:nvPr>
            <p:ph type="body" idx="1"/>
          </p:nvPr>
        </p:nvSpPr>
        <p:spPr>
          <a:xfrm>
            <a:off x="2076994" y="1410789"/>
            <a:ext cx="9666016" cy="1368830"/>
          </a:xfrm>
        </p:spPr>
        <p:txBody>
          <a:bodyPr>
            <a:normAutofit/>
          </a:bodyPr>
          <a:lstStyle/>
          <a:p>
            <a:r>
              <a:rPr lang="es-CO" sz="2400" i="1" dirty="0" err="1"/>
              <a:t>docker</a:t>
            </a:r>
            <a:r>
              <a:rPr lang="es-CO" sz="2400" i="1" dirty="0"/>
              <a:t> container run -d --</a:t>
            </a:r>
            <a:r>
              <a:rPr lang="es-CO" sz="2400" i="1" dirty="0" err="1"/>
              <a:t>name</a:t>
            </a:r>
            <a:r>
              <a:rPr lang="es-CO" sz="2400" i="1" dirty="0"/>
              <a:t> </a:t>
            </a:r>
            <a:r>
              <a:rPr lang="es-CO" sz="2400" i="1" dirty="0" err="1"/>
              <a:t>django-docker</a:t>
            </a:r>
            <a:r>
              <a:rPr lang="es-CO" sz="2400" i="1" dirty="0"/>
              <a:t> -p 80:80 </a:t>
            </a:r>
            <a:r>
              <a:rPr lang="es-CO" sz="2400" i="1" dirty="0" err="1"/>
              <a:t>django</a:t>
            </a:r>
            <a:r>
              <a:rPr lang="es-CO" sz="2400" i="1" dirty="0"/>
              <a:t>-app </a:t>
            </a:r>
            <a:r>
              <a:rPr lang="es-CO" sz="2400" dirty="0"/>
              <a:t>(creamos y ponemos a correr el contenedor)</a:t>
            </a:r>
          </a:p>
        </p:txBody>
      </p:sp>
      <p:sp>
        <p:nvSpPr>
          <p:cNvPr id="4" name="Marcador de número de diapositiva 3">
            <a:extLst>
              <a:ext uri="{FF2B5EF4-FFF2-40B4-BE49-F238E27FC236}">
                <a16:creationId xmlns:a16="http://schemas.microsoft.com/office/drawing/2014/main" id="{E37A68F3-B985-C5DA-6674-04071374ED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49</a:t>
            </a:fld>
            <a:endParaRPr lang="es-CO"/>
          </a:p>
        </p:txBody>
      </p:sp>
      <p:sp>
        <p:nvSpPr>
          <p:cNvPr id="14" name="Rectángulo 13">
            <a:extLst>
              <a:ext uri="{FF2B5EF4-FFF2-40B4-BE49-F238E27FC236}">
                <a16:creationId xmlns:a16="http://schemas.microsoft.com/office/drawing/2014/main" id="{98D872E2-5126-12F7-109C-A53DFBD2C665}"/>
              </a:ext>
            </a:extLst>
          </p:cNvPr>
          <p:cNvSpPr/>
          <p:nvPr/>
        </p:nvSpPr>
        <p:spPr>
          <a:xfrm>
            <a:off x="7842749" y="4820634"/>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Nombre del nuevo contenedor</a:t>
            </a:r>
          </a:p>
        </p:txBody>
      </p:sp>
      <p:cxnSp>
        <p:nvCxnSpPr>
          <p:cNvPr id="15" name="Conector recto de flecha 14">
            <a:extLst>
              <a:ext uri="{FF2B5EF4-FFF2-40B4-BE49-F238E27FC236}">
                <a16:creationId xmlns:a16="http://schemas.microsoft.com/office/drawing/2014/main" id="{BF85E920-6776-A69D-5874-4C134398E83C}"/>
              </a:ext>
            </a:extLst>
          </p:cNvPr>
          <p:cNvCxnSpPr>
            <a:cxnSpLocks/>
            <a:stCxn id="14" idx="0"/>
          </p:cNvCxnSpPr>
          <p:nvPr/>
        </p:nvCxnSpPr>
        <p:spPr>
          <a:xfrm flipV="1">
            <a:off x="9778488" y="2650055"/>
            <a:ext cx="1226842" cy="2170579"/>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6" name="Rectángulo 15">
            <a:extLst>
              <a:ext uri="{FF2B5EF4-FFF2-40B4-BE49-F238E27FC236}">
                <a16:creationId xmlns:a16="http://schemas.microsoft.com/office/drawing/2014/main" id="{6FA3DF30-296E-6D91-94B4-7E9A7ED0B6B5}"/>
              </a:ext>
            </a:extLst>
          </p:cNvPr>
          <p:cNvSpPr/>
          <p:nvPr/>
        </p:nvSpPr>
        <p:spPr>
          <a:xfrm>
            <a:off x="1947119" y="3509339"/>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Nombre de la imagen desde la cual creamos el nuevo contenedor</a:t>
            </a:r>
          </a:p>
        </p:txBody>
      </p:sp>
      <p:cxnSp>
        <p:nvCxnSpPr>
          <p:cNvPr id="17" name="Conector recto de flecha 16">
            <a:extLst>
              <a:ext uri="{FF2B5EF4-FFF2-40B4-BE49-F238E27FC236}">
                <a16:creationId xmlns:a16="http://schemas.microsoft.com/office/drawing/2014/main" id="{4C7BAAFE-D07B-1700-E7FE-E02DBD7F3064}"/>
              </a:ext>
            </a:extLst>
          </p:cNvPr>
          <p:cNvCxnSpPr>
            <a:cxnSpLocks/>
            <a:stCxn id="16" idx="0"/>
          </p:cNvCxnSpPr>
          <p:nvPr/>
        </p:nvCxnSpPr>
        <p:spPr>
          <a:xfrm flipV="1">
            <a:off x="3882858" y="2650055"/>
            <a:ext cx="4575342" cy="859284"/>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8" name="Rectángulo 17">
            <a:extLst>
              <a:ext uri="{FF2B5EF4-FFF2-40B4-BE49-F238E27FC236}">
                <a16:creationId xmlns:a16="http://schemas.microsoft.com/office/drawing/2014/main" id="{D72236BB-81F5-8ED5-8411-506B5881255E}"/>
              </a:ext>
            </a:extLst>
          </p:cNvPr>
          <p:cNvSpPr/>
          <p:nvPr/>
        </p:nvSpPr>
        <p:spPr>
          <a:xfrm>
            <a:off x="3684844" y="4547682"/>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Puerto en el que se despliega el contenedor</a:t>
            </a:r>
          </a:p>
        </p:txBody>
      </p:sp>
      <p:cxnSp>
        <p:nvCxnSpPr>
          <p:cNvPr id="19" name="Conector recto de flecha 18">
            <a:extLst>
              <a:ext uri="{FF2B5EF4-FFF2-40B4-BE49-F238E27FC236}">
                <a16:creationId xmlns:a16="http://schemas.microsoft.com/office/drawing/2014/main" id="{E92BFD51-6B44-070F-BBD5-A1919A2440C3}"/>
              </a:ext>
            </a:extLst>
          </p:cNvPr>
          <p:cNvCxnSpPr>
            <a:cxnSpLocks/>
            <a:stCxn id="18" idx="0"/>
          </p:cNvCxnSpPr>
          <p:nvPr/>
        </p:nvCxnSpPr>
        <p:spPr>
          <a:xfrm flipV="1">
            <a:off x="5620583" y="3164393"/>
            <a:ext cx="3108719" cy="1383289"/>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00990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5003CA-2D02-C9DF-FAF8-F7E63162DF3A}"/>
              </a:ext>
            </a:extLst>
          </p:cNvPr>
          <p:cNvSpPr>
            <a:spLocks noGrp="1"/>
          </p:cNvSpPr>
          <p:nvPr>
            <p:ph type="title"/>
          </p:nvPr>
        </p:nvSpPr>
        <p:spPr/>
        <p:txBody>
          <a:bodyPr/>
          <a:lstStyle/>
          <a:p>
            <a:r>
              <a:rPr lang="en-US" dirty="0"/>
              <a:t>Introduction</a:t>
            </a:r>
            <a:endParaRPr lang="es-CO" dirty="0"/>
          </a:p>
        </p:txBody>
      </p:sp>
      <p:sp>
        <p:nvSpPr>
          <p:cNvPr id="3" name="Marcador de texto 2">
            <a:extLst>
              <a:ext uri="{FF2B5EF4-FFF2-40B4-BE49-F238E27FC236}">
                <a16:creationId xmlns:a16="http://schemas.microsoft.com/office/drawing/2014/main" id="{132BECA5-12A7-6C3B-4C57-AF267C1EEE65}"/>
              </a:ext>
            </a:extLst>
          </p:cNvPr>
          <p:cNvSpPr>
            <a:spLocks noGrp="1"/>
          </p:cNvSpPr>
          <p:nvPr>
            <p:ph type="body" idx="1"/>
          </p:nvPr>
        </p:nvSpPr>
        <p:spPr/>
        <p:txBody>
          <a:bodyPr anchor="ctr">
            <a:normAutofit/>
          </a:bodyPr>
          <a:lstStyle/>
          <a:p>
            <a:pPr algn="just"/>
            <a:r>
              <a:rPr lang="en-US" sz="2400" dirty="0"/>
              <a:t>Historically, the infrastructure side and the software side of the IT industry </a:t>
            </a:r>
            <a:r>
              <a:rPr lang="en-US" sz="2400" b="1" dirty="0"/>
              <a:t>have been disconnected for a long time</a:t>
            </a:r>
            <a:r>
              <a:rPr lang="en-US" sz="2400" dirty="0"/>
              <a:t>. There are many interdependencies between both sides, yet most of the technologies and capabilities were siloed and handled differently.</a:t>
            </a:r>
          </a:p>
          <a:p>
            <a:pPr algn="just"/>
            <a:endParaRPr lang="en-US" sz="2400" dirty="0"/>
          </a:p>
          <a:p>
            <a:pPr algn="just"/>
            <a:r>
              <a:rPr lang="en-US" sz="2400" dirty="0"/>
              <a:t>Docker container technology is bridging this gap by introducing a </a:t>
            </a:r>
            <a:r>
              <a:rPr lang="en-US" sz="2400" b="1" dirty="0"/>
              <a:t>standardized</a:t>
            </a:r>
            <a:r>
              <a:rPr lang="en-US" sz="2400" dirty="0"/>
              <a:t> way of building, packaging, and delivering software. </a:t>
            </a:r>
          </a:p>
          <a:p>
            <a:pPr algn="just"/>
            <a:endParaRPr lang="en-US" sz="2400" dirty="0"/>
          </a:p>
          <a:p>
            <a:pPr algn="just"/>
            <a:r>
              <a:rPr lang="en-US" sz="2400" dirty="0"/>
              <a:t>Although there are several </a:t>
            </a:r>
            <a:r>
              <a:rPr lang="en-US" sz="2400" b="1" dirty="0"/>
              <a:t>container technologies </a:t>
            </a:r>
            <a:r>
              <a:rPr lang="en-US" sz="2400" dirty="0"/>
              <a:t>available, many professionals have chosen to use Docker because it is one of the most stable and effective platforms.</a:t>
            </a:r>
            <a:endParaRPr lang="es-CO" sz="2400" dirty="0"/>
          </a:p>
        </p:txBody>
      </p:sp>
      <p:sp>
        <p:nvSpPr>
          <p:cNvPr id="4" name="Marcador de número de diapositiva 3">
            <a:extLst>
              <a:ext uri="{FF2B5EF4-FFF2-40B4-BE49-F238E27FC236}">
                <a16:creationId xmlns:a16="http://schemas.microsoft.com/office/drawing/2014/main" id="{C9E5D77D-DE8C-CEC4-51D1-343FA00E7A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spTree>
    <p:extLst>
      <p:ext uri="{BB962C8B-B14F-4D97-AF65-F5344CB8AC3E}">
        <p14:creationId xmlns:p14="http://schemas.microsoft.com/office/powerpoint/2010/main" val="105295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4D8B61F-4320-6492-22CF-14B59BB45E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50</a:t>
            </a:fld>
            <a:endParaRPr lang="es-CO"/>
          </a:p>
        </p:txBody>
      </p:sp>
      <p:pic>
        <p:nvPicPr>
          <p:cNvPr id="5" name="Picture 2">
            <a:extLst>
              <a:ext uri="{FF2B5EF4-FFF2-40B4-BE49-F238E27FC236}">
                <a16:creationId xmlns:a16="http://schemas.microsoft.com/office/drawing/2014/main" id="{3D0A436C-2397-F6D7-DFCC-2EFD8F330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9919" y="295499"/>
            <a:ext cx="4554295" cy="624192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26281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532615EC-A064-4345-8A92-0D6C99FB783B}"/>
              </a:ext>
            </a:extLst>
          </p:cNvPr>
          <p:cNvSpPr txBox="1">
            <a:spLocks/>
          </p:cNvSpPr>
          <p:nvPr/>
        </p:nvSpPr>
        <p:spPr>
          <a:xfrm>
            <a:off x="1011340" y="2560601"/>
            <a:ext cx="10702886" cy="3210934"/>
          </a:xfrm>
          <a:prstGeom prst="rect">
            <a:avLst/>
          </a:prstGeom>
        </p:spPr>
        <p:txBody>
          <a:bodyPr numCol="1"/>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spcBef>
                <a:spcPts val="960"/>
              </a:spcBef>
              <a:spcAft>
                <a:spcPts val="0"/>
              </a:spcAft>
              <a:buClr>
                <a:srgbClr val="1186C3"/>
              </a:buClr>
              <a:buSzPts val="1800"/>
              <a:buNone/>
            </a:pPr>
            <a:r>
              <a:rPr lang="es-CO" sz="2000" b="1" dirty="0">
                <a:solidFill>
                  <a:schemeClr val="dk1"/>
                </a:solidFill>
                <a:latin typeface="Calibri"/>
                <a:ea typeface="Calibri"/>
                <a:cs typeface="Calibri"/>
              </a:rPr>
              <a:t>Hasta este punto debemos saber:</a:t>
            </a:r>
          </a:p>
          <a:p>
            <a:pPr algn="just">
              <a:buSzPct val="100000"/>
            </a:pPr>
            <a:r>
              <a:rPr lang="es-CO" sz="2000" dirty="0"/>
              <a:t>¿Qué es un contenedor?</a:t>
            </a:r>
          </a:p>
          <a:p>
            <a:pPr algn="just">
              <a:buSzPct val="100000"/>
            </a:pPr>
            <a:r>
              <a:rPr lang="es-CO" sz="2000" dirty="0"/>
              <a:t>¿Por qué es importante el uso de contenedores?</a:t>
            </a:r>
          </a:p>
          <a:p>
            <a:pPr algn="just">
              <a:buSzPct val="100000"/>
            </a:pPr>
            <a:r>
              <a:rPr lang="es-CO" sz="2000" dirty="0"/>
              <a:t>¿Qué es Docker?</a:t>
            </a:r>
          </a:p>
          <a:p>
            <a:pPr algn="just">
              <a:buSzPct val="100000"/>
            </a:pPr>
            <a:r>
              <a:rPr lang="es-CO" sz="2000" dirty="0"/>
              <a:t>¿Para qué se usan los grupos de comandos (container, </a:t>
            </a:r>
            <a:r>
              <a:rPr lang="es-CO" sz="2000" dirty="0" err="1"/>
              <a:t>image</a:t>
            </a:r>
            <a:r>
              <a:rPr lang="es-CO" sz="2000" dirty="0"/>
              <a:t>, </a:t>
            </a:r>
            <a:r>
              <a:rPr lang="es-CO" sz="2000" dirty="0" err="1"/>
              <a:t>volume</a:t>
            </a:r>
            <a:r>
              <a:rPr lang="es-CO" sz="2000" dirty="0"/>
              <a:t>)?</a:t>
            </a:r>
          </a:p>
          <a:p>
            <a:pPr algn="just">
              <a:buSzPct val="100000"/>
            </a:pPr>
            <a:r>
              <a:rPr lang="es-CO" sz="2000" dirty="0"/>
              <a:t>¿Qué es un </a:t>
            </a:r>
            <a:r>
              <a:rPr lang="es-CO" sz="2000" dirty="0" err="1"/>
              <a:t>Dockerfile</a:t>
            </a:r>
            <a:r>
              <a:rPr lang="es-CO" sz="2000" dirty="0"/>
              <a:t>, Docker-</a:t>
            </a:r>
            <a:r>
              <a:rPr lang="es-CO" sz="2000" dirty="0" err="1"/>
              <a:t>compose.yml</a:t>
            </a:r>
            <a:r>
              <a:rPr lang="es-CO" sz="2000" dirty="0"/>
              <a:t>?</a:t>
            </a:r>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51</a:t>
            </a:fld>
            <a:endParaRPr lang="es-CO"/>
          </a:p>
        </p:txBody>
      </p:sp>
      <p:sp>
        <p:nvSpPr>
          <p:cNvPr id="10" name="Google Shape;566;p28">
            <a:extLst>
              <a:ext uri="{FF2B5EF4-FFF2-40B4-BE49-F238E27FC236}">
                <a16:creationId xmlns:a16="http://schemas.microsoft.com/office/drawing/2014/main" id="{766A191B-9684-469D-823B-10226FC3EC4C}"/>
              </a:ext>
            </a:extLst>
          </p:cNvPr>
          <p:cNvSpPr txBox="1">
            <a:spLocks noGrp="1"/>
          </p:cNvSpPr>
          <p:nvPr>
            <p:ph type="title"/>
          </p:nvPr>
        </p:nvSpPr>
        <p:spPr>
          <a:xfrm>
            <a:off x="1011340" y="1233709"/>
            <a:ext cx="9666016" cy="101890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5400"/>
              <a:buFont typeface="Calibri"/>
              <a:buNone/>
            </a:pPr>
            <a:r>
              <a:rPr lang="es-CO" sz="5400" dirty="0"/>
              <a:t>Recapitulemos</a:t>
            </a:r>
            <a:endParaRPr dirty="0"/>
          </a:p>
        </p:txBody>
      </p:sp>
      <p:pic>
        <p:nvPicPr>
          <p:cNvPr id="11" name="Google Shape;565;p28" descr="https://dqam6mam97sh3.cloudfront.net/blog/ausl/wp-content/uploads/sites/2/2015/02/homer.png">
            <a:extLst>
              <a:ext uri="{FF2B5EF4-FFF2-40B4-BE49-F238E27FC236}">
                <a16:creationId xmlns:a16="http://schemas.microsoft.com/office/drawing/2014/main" id="{1C310FDF-C70D-490E-BB0B-3A438A114286}"/>
              </a:ext>
            </a:extLst>
          </p:cNvPr>
          <p:cNvPicPr preferRelativeResize="0"/>
          <p:nvPr/>
        </p:nvPicPr>
        <p:blipFill rotWithShape="1">
          <a:blip r:embed="rId3">
            <a:alphaModFix/>
          </a:blip>
          <a:srcRect/>
          <a:stretch/>
        </p:blipFill>
        <p:spPr>
          <a:xfrm>
            <a:off x="7903077" y="611828"/>
            <a:ext cx="3393996" cy="2262664"/>
          </a:xfrm>
          <a:prstGeom prst="rect">
            <a:avLst/>
          </a:prstGeom>
          <a:noFill/>
          <a:ln>
            <a:noFill/>
          </a:ln>
        </p:spPr>
      </p:pic>
    </p:spTree>
    <p:extLst>
      <p:ext uri="{BB962C8B-B14F-4D97-AF65-F5344CB8AC3E}">
        <p14:creationId xmlns:p14="http://schemas.microsoft.com/office/powerpoint/2010/main" val="2490668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title"/>
          </p:nvPr>
        </p:nvSpPr>
        <p:spPr>
          <a:xfrm>
            <a:off x="1397374" y="274320"/>
            <a:ext cx="9666016" cy="101890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s-CO" dirty="0"/>
              <a:t>Referencias</a:t>
            </a:r>
            <a:endParaRPr dirty="0"/>
          </a:p>
        </p:txBody>
      </p:sp>
      <p:sp>
        <p:nvSpPr>
          <p:cNvPr id="573" name="Google Shape;573;p29"/>
          <p:cNvSpPr txBox="1">
            <a:spLocks noGrp="1"/>
          </p:cNvSpPr>
          <p:nvPr>
            <p:ph type="body" idx="1"/>
          </p:nvPr>
        </p:nvSpPr>
        <p:spPr>
          <a:xfrm>
            <a:off x="717755" y="1293222"/>
            <a:ext cx="11025255" cy="4566803"/>
          </a:xfrm>
          <a:prstGeom prst="rect">
            <a:avLst/>
          </a:prstGeom>
          <a:noFill/>
          <a:ln>
            <a:noFill/>
          </a:ln>
        </p:spPr>
        <p:txBody>
          <a:bodyPr spcFirstLastPara="1" wrap="square" lIns="91425" tIns="45700" rIns="91425" bIns="45700" anchor="t" anchorCtr="0">
            <a:normAutofit/>
          </a:bodyPr>
          <a:lstStyle/>
          <a:p>
            <a:pPr marL="285750" lvl="0" indent="-158750" algn="just" rtl="0">
              <a:lnSpc>
                <a:spcPct val="100000"/>
              </a:lnSpc>
              <a:spcBef>
                <a:spcPts val="0"/>
              </a:spcBef>
              <a:spcAft>
                <a:spcPts val="0"/>
              </a:spcAft>
              <a:buSzPts val="2000"/>
              <a:buNone/>
            </a:pPr>
            <a:endParaRPr sz="2400" dirty="0"/>
          </a:p>
          <a:p>
            <a:pPr algn="just">
              <a:buSzPct val="100000"/>
            </a:pPr>
            <a:r>
              <a:rPr lang="en-US" sz="2000" dirty="0"/>
              <a:t>Bass, L., Clements, P., &amp; </a:t>
            </a:r>
            <a:r>
              <a:rPr lang="en-US" sz="2000" dirty="0" err="1"/>
              <a:t>Kazman</a:t>
            </a:r>
            <a:r>
              <a:rPr lang="en-US" sz="2000" dirty="0"/>
              <a:t>, R. (2012). Software architecture in practice, 3rd Ed. Addison-Wesley Professional.</a:t>
            </a:r>
          </a:p>
          <a:p>
            <a:pPr algn="just">
              <a:buSzPct val="100000"/>
            </a:pPr>
            <a:r>
              <a:rPr lang="en-US" sz="2000" dirty="0"/>
              <a:t>Correa, D. &amp; Vallejo, P. (2022). Practical Laravel: Develop clean MVC web applications. </a:t>
            </a:r>
          </a:p>
          <a:p>
            <a:pPr algn="just">
              <a:buSzPct val="100000"/>
            </a:pPr>
            <a:r>
              <a:rPr lang="en-US" sz="2000" dirty="0"/>
              <a:t>Martin, R. (2017). Clean Architecture: A Craftsman’s Guide to Software Structure and Design.</a:t>
            </a:r>
          </a:p>
          <a:p>
            <a:pPr algn="just">
              <a:buSzPct val="100000"/>
            </a:pPr>
            <a:r>
              <a:rPr lang="en-US" sz="2000" dirty="0"/>
              <a:t>Stauffer, M. (2019). Laravel: Up &amp; Running: A Framework for Building Modern PHP Apps. O'Reilly Media.</a:t>
            </a:r>
          </a:p>
          <a:p>
            <a:pPr algn="just">
              <a:buSzPct val="100000"/>
            </a:pPr>
            <a:r>
              <a:rPr lang="en-US" sz="2000" dirty="0" err="1"/>
              <a:t>Waud</a:t>
            </a:r>
            <a:r>
              <a:rPr lang="en-US" sz="2000" dirty="0"/>
              <a:t>, E. (2018). Docker Quick Start Guide: Learn Docker like a boss, and finally own your applications. </a:t>
            </a:r>
            <a:r>
              <a:rPr lang="en-US" sz="2000" dirty="0" err="1"/>
              <a:t>Packt</a:t>
            </a:r>
            <a:r>
              <a:rPr lang="en-US" sz="2000" dirty="0"/>
              <a:t> Publishing Ltd.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73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C09DD2-604C-B31C-1B55-518314B37A91}"/>
              </a:ext>
            </a:extLst>
          </p:cNvPr>
          <p:cNvSpPr>
            <a:spLocks noGrp="1"/>
          </p:cNvSpPr>
          <p:nvPr>
            <p:ph type="title"/>
          </p:nvPr>
        </p:nvSpPr>
        <p:spPr/>
        <p:txBody>
          <a:bodyPr/>
          <a:lstStyle/>
          <a:p>
            <a:r>
              <a:rPr lang="es-CO" dirty="0"/>
              <a:t>¿Qué es un contenedor?</a:t>
            </a:r>
          </a:p>
        </p:txBody>
      </p:sp>
      <p:sp>
        <p:nvSpPr>
          <p:cNvPr id="3" name="Marcador de texto 2">
            <a:extLst>
              <a:ext uri="{FF2B5EF4-FFF2-40B4-BE49-F238E27FC236}">
                <a16:creationId xmlns:a16="http://schemas.microsoft.com/office/drawing/2014/main" id="{DCE1088C-46C8-CCBE-964D-B60CE8E9A686}"/>
              </a:ext>
            </a:extLst>
          </p:cNvPr>
          <p:cNvSpPr>
            <a:spLocks noGrp="1"/>
          </p:cNvSpPr>
          <p:nvPr>
            <p:ph type="body" idx="1"/>
          </p:nvPr>
        </p:nvSpPr>
        <p:spPr/>
        <p:txBody>
          <a:bodyPr anchor="ctr">
            <a:normAutofit/>
          </a:bodyPr>
          <a:lstStyle/>
          <a:p>
            <a:pPr algn="just" fontAlgn="base"/>
            <a:r>
              <a:rPr lang="es-CO" sz="2400" dirty="0"/>
              <a:t>Un </a:t>
            </a:r>
            <a:r>
              <a:rPr lang="es-CO" sz="2400" b="1" dirty="0"/>
              <a:t>contenedor</a:t>
            </a:r>
            <a:r>
              <a:rPr lang="es-CO" sz="2400" dirty="0"/>
              <a:t> es un paquete que contiene todo lo necesario, para que una aplicación o un servicio se ejecute.</a:t>
            </a:r>
          </a:p>
          <a:p>
            <a:pPr algn="just" fontAlgn="base"/>
            <a:endParaRPr lang="es-CO" sz="2400" dirty="0"/>
          </a:p>
          <a:p>
            <a:pPr algn="just" fontAlgn="base"/>
            <a:r>
              <a:rPr lang="es-CO" sz="2400" dirty="0"/>
              <a:t>El contenedor es totalmente </a:t>
            </a:r>
            <a:r>
              <a:rPr lang="es-CO" sz="2400" b="1" dirty="0"/>
              <a:t>independiente del servidor anfitrión </a:t>
            </a:r>
            <a:r>
              <a:rPr lang="es-CO" sz="2400" dirty="0"/>
              <a:t>que lo aloja, e incluye tanto archivos binarios, archivos de configuración, y cualquier otro fichero que se requiera.</a:t>
            </a:r>
          </a:p>
          <a:p>
            <a:pPr algn="just" fontAlgn="base"/>
            <a:endParaRPr lang="es-CO" sz="2400" dirty="0"/>
          </a:p>
          <a:p>
            <a:pPr algn="just" fontAlgn="base"/>
            <a:r>
              <a:rPr lang="es-CO" sz="2400" dirty="0"/>
              <a:t>La idea detrás de esto, es que estos contenedores </a:t>
            </a:r>
            <a:r>
              <a:rPr lang="es-CO" sz="2400" b="1" dirty="0"/>
              <a:t>sean ligeros y portables</a:t>
            </a:r>
            <a:r>
              <a:rPr lang="es-CO" sz="2400" dirty="0"/>
              <a:t>,  y que se puedan transferir entre diferentes entornos sin contratiempos. Esto se debe a que el funcionamiento interno es completamente independiente del sistema operativo que lo aloja.</a:t>
            </a:r>
          </a:p>
        </p:txBody>
      </p:sp>
      <p:sp>
        <p:nvSpPr>
          <p:cNvPr id="4" name="Marcador de número de diapositiva 3">
            <a:extLst>
              <a:ext uri="{FF2B5EF4-FFF2-40B4-BE49-F238E27FC236}">
                <a16:creationId xmlns:a16="http://schemas.microsoft.com/office/drawing/2014/main" id="{A6A03CC2-4B89-ACE1-CB1F-31B3DBE788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spTree>
    <p:extLst>
      <p:ext uri="{BB962C8B-B14F-4D97-AF65-F5344CB8AC3E}">
        <p14:creationId xmlns:p14="http://schemas.microsoft.com/office/powerpoint/2010/main" val="14929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dirty="0"/>
              <a:t>Introducción</a:t>
            </a:r>
          </a:p>
          <a:p>
            <a:pPr marL="457200" indent="-457200">
              <a:buSzPct val="100000"/>
            </a:pPr>
            <a:r>
              <a:rPr lang="es-ES" b="1" dirty="0"/>
              <a:t>Docker</a:t>
            </a:r>
          </a:p>
          <a:p>
            <a:pPr marL="457200" indent="-457200">
              <a:buSzPct val="100000"/>
            </a:pPr>
            <a:r>
              <a:rPr lang="es-ES" dirty="0"/>
              <a:t>Django en Docker</a:t>
            </a:r>
          </a:p>
        </p:txBody>
      </p:sp>
    </p:spTree>
    <p:extLst>
      <p:ext uri="{BB962C8B-B14F-4D97-AF65-F5344CB8AC3E}">
        <p14:creationId xmlns:p14="http://schemas.microsoft.com/office/powerpoint/2010/main" val="278505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559C6-F539-0A68-9D47-30A472D35DD6}"/>
              </a:ext>
            </a:extLst>
          </p:cNvPr>
          <p:cNvSpPr>
            <a:spLocks noGrp="1"/>
          </p:cNvSpPr>
          <p:nvPr>
            <p:ph type="title"/>
          </p:nvPr>
        </p:nvSpPr>
        <p:spPr/>
        <p:txBody>
          <a:bodyPr/>
          <a:lstStyle/>
          <a:p>
            <a:r>
              <a:rPr lang="es-CO" dirty="0" err="1"/>
              <a:t>What</a:t>
            </a:r>
            <a:r>
              <a:rPr lang="es-CO" dirty="0"/>
              <a:t> </a:t>
            </a:r>
            <a:r>
              <a:rPr lang="es-CO" dirty="0" err="1"/>
              <a:t>is</a:t>
            </a:r>
            <a:r>
              <a:rPr lang="es-CO" dirty="0"/>
              <a:t> Docker?</a:t>
            </a:r>
          </a:p>
        </p:txBody>
      </p:sp>
      <p:sp>
        <p:nvSpPr>
          <p:cNvPr id="3" name="Marcador de texto 2">
            <a:extLst>
              <a:ext uri="{FF2B5EF4-FFF2-40B4-BE49-F238E27FC236}">
                <a16:creationId xmlns:a16="http://schemas.microsoft.com/office/drawing/2014/main" id="{FBAB8B38-CB64-BFF4-C98D-2797611FB1CC}"/>
              </a:ext>
            </a:extLst>
          </p:cNvPr>
          <p:cNvSpPr>
            <a:spLocks noGrp="1"/>
          </p:cNvSpPr>
          <p:nvPr>
            <p:ph type="body" idx="1"/>
          </p:nvPr>
        </p:nvSpPr>
        <p:spPr/>
        <p:txBody>
          <a:bodyPr/>
          <a:lstStyle/>
          <a:p>
            <a:r>
              <a:rPr lang="en-US" sz="2400" dirty="0"/>
              <a:t>Docker is a software solution used to </a:t>
            </a:r>
            <a:r>
              <a:rPr lang="en-US" sz="2400" b="1" dirty="0"/>
              <a:t>build, ship, and run containers </a:t>
            </a:r>
            <a:r>
              <a:rPr lang="en-US" sz="2400" dirty="0"/>
              <a:t>anywhere.</a:t>
            </a:r>
          </a:p>
        </p:txBody>
      </p:sp>
      <p:sp>
        <p:nvSpPr>
          <p:cNvPr id="4" name="Marcador de número de diapositiva 3">
            <a:extLst>
              <a:ext uri="{FF2B5EF4-FFF2-40B4-BE49-F238E27FC236}">
                <a16:creationId xmlns:a16="http://schemas.microsoft.com/office/drawing/2014/main" id="{A4DCAF52-63F1-A97E-E24A-22D934358F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8</a:t>
            </a:fld>
            <a:endParaRPr lang="es-CO"/>
          </a:p>
        </p:txBody>
      </p:sp>
      <p:pic>
        <p:nvPicPr>
          <p:cNvPr id="5" name="Picture 2">
            <a:extLst>
              <a:ext uri="{FF2B5EF4-FFF2-40B4-BE49-F238E27FC236}">
                <a16:creationId xmlns:a16="http://schemas.microsoft.com/office/drawing/2014/main" id="{442F4F3D-A22C-F0C1-C1C4-149047EFB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806" y="2657363"/>
            <a:ext cx="5088391" cy="381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7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7A56E-B909-E169-65A4-04F1B4272F42}"/>
              </a:ext>
            </a:extLst>
          </p:cNvPr>
          <p:cNvSpPr>
            <a:spLocks noGrp="1"/>
          </p:cNvSpPr>
          <p:nvPr>
            <p:ph type="title"/>
          </p:nvPr>
        </p:nvSpPr>
        <p:spPr/>
        <p:txBody>
          <a:bodyPr/>
          <a:lstStyle/>
          <a:p>
            <a:r>
              <a:rPr lang="en-US" dirty="0"/>
              <a:t>Benefits of Docker</a:t>
            </a:r>
            <a:endParaRPr lang="es-CO" dirty="0"/>
          </a:p>
        </p:txBody>
      </p:sp>
      <p:sp>
        <p:nvSpPr>
          <p:cNvPr id="3" name="Marcador de texto 2">
            <a:extLst>
              <a:ext uri="{FF2B5EF4-FFF2-40B4-BE49-F238E27FC236}">
                <a16:creationId xmlns:a16="http://schemas.microsoft.com/office/drawing/2014/main" id="{160003CB-7053-F832-F935-44AF26838A8B}"/>
              </a:ext>
            </a:extLst>
          </p:cNvPr>
          <p:cNvSpPr>
            <a:spLocks noGrp="1"/>
          </p:cNvSpPr>
          <p:nvPr>
            <p:ph type="body" idx="1"/>
          </p:nvPr>
        </p:nvSpPr>
        <p:spPr>
          <a:xfrm>
            <a:off x="2076995" y="1410789"/>
            <a:ext cx="5926464" cy="4663440"/>
          </a:xfrm>
        </p:spPr>
        <p:txBody>
          <a:bodyPr>
            <a:normAutofit fontScale="92500" lnSpcReduction="20000"/>
          </a:bodyPr>
          <a:lstStyle/>
          <a:p>
            <a:pPr algn="just"/>
            <a:r>
              <a:rPr lang="en-US" sz="2400" dirty="0"/>
              <a:t>Packaging software in a way that leverages the skills developers already have.</a:t>
            </a:r>
          </a:p>
          <a:p>
            <a:pPr lvl="1" algn="just">
              <a:buClr>
                <a:srgbClr val="009BAF"/>
              </a:buClr>
            </a:pPr>
            <a:r>
              <a:rPr lang="en-US" sz="2000" dirty="0"/>
              <a:t>Docker wraps up all your requirements together into one package that is defined in a single file.</a:t>
            </a:r>
          </a:p>
          <a:p>
            <a:pPr lvl="1" algn="just">
              <a:buClr>
                <a:srgbClr val="009BAF"/>
              </a:buClr>
            </a:pPr>
            <a:endParaRPr lang="en-US" sz="2000" dirty="0"/>
          </a:p>
          <a:p>
            <a:pPr algn="just"/>
            <a:r>
              <a:rPr lang="en-US" sz="2400" dirty="0"/>
              <a:t>Bundling application software and required OS filesystems together in a single standardized image format.</a:t>
            </a:r>
          </a:p>
          <a:p>
            <a:pPr algn="just"/>
            <a:endParaRPr lang="en-US" sz="2400" dirty="0"/>
          </a:p>
          <a:p>
            <a:pPr algn="just"/>
            <a:r>
              <a:rPr lang="en-US" sz="2400" dirty="0"/>
              <a:t>Using packaged artifacts to test and deliver the exact same artifact to all systems in all environments.</a:t>
            </a:r>
          </a:p>
          <a:p>
            <a:pPr algn="just"/>
            <a:endParaRPr lang="en-US" sz="2400" dirty="0"/>
          </a:p>
          <a:p>
            <a:pPr algn="just"/>
            <a:r>
              <a:rPr lang="en-US" sz="2400" dirty="0"/>
              <a:t>Abstracting software applications from the hardware without sacrificing resources.</a:t>
            </a:r>
            <a:endParaRPr lang="es-CO" sz="2400" dirty="0"/>
          </a:p>
        </p:txBody>
      </p:sp>
      <p:sp>
        <p:nvSpPr>
          <p:cNvPr id="4" name="Marcador de número de diapositiva 3">
            <a:extLst>
              <a:ext uri="{FF2B5EF4-FFF2-40B4-BE49-F238E27FC236}">
                <a16:creationId xmlns:a16="http://schemas.microsoft.com/office/drawing/2014/main" id="{2F2B7BE8-1DA9-E015-6B53-840AA514B6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9</a:t>
            </a:fld>
            <a:endParaRPr lang="es-CO"/>
          </a:p>
        </p:txBody>
      </p:sp>
      <p:pic>
        <p:nvPicPr>
          <p:cNvPr id="5" name="Picture 2">
            <a:extLst>
              <a:ext uri="{FF2B5EF4-FFF2-40B4-BE49-F238E27FC236}">
                <a16:creationId xmlns:a16="http://schemas.microsoft.com/office/drawing/2014/main" id="{7F44C63C-CB8B-7805-19FE-58B490185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6869" y="2347883"/>
            <a:ext cx="2741976" cy="278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8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elo centrado en el estudian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PC-NFI_Paola_v4" id="{F1849F31-EFC5-457B-B904-2A8A5E240D81}" vid="{6CD487A3-F960-4206-B4E8-B415C60725D8}"/>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23A749CB627294E9E8DBF65CA912193" ma:contentTypeVersion="11" ma:contentTypeDescription="Crear nuevo documento." ma:contentTypeScope="" ma:versionID="a93984908607feb0b51739512428014b">
  <xsd:schema xmlns:xsd="http://www.w3.org/2001/XMLSchema" xmlns:xs="http://www.w3.org/2001/XMLSchema" xmlns:p="http://schemas.microsoft.com/office/2006/metadata/properties" xmlns:ns2="eb497495-f260-4c23-8536-0436cad5947a" xmlns:ns3="9a2e48b6-ddf6-4795-8580-2aa6dda3b0f6" targetNamespace="http://schemas.microsoft.com/office/2006/metadata/properties" ma:root="true" ma:fieldsID="cb50da193c8fb55638fd521525ceaf22" ns2:_="" ns3:_="">
    <xsd:import namespace="eb497495-f260-4c23-8536-0436cad5947a"/>
    <xsd:import namespace="9a2e48b6-ddf6-4795-8580-2aa6dda3b0f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497495-f260-4c23-8536-0436cad59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0aef40d5-b715-412d-bec7-270c5812204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2e48b6-ddf6-4795-8580-2aa6dda3b0f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46c2e70-970f-4e5a-bc6c-12e534ecb29e}" ma:internalName="TaxCatchAll" ma:showField="CatchAllData" ma:web="9a2e48b6-ddf6-4795-8580-2aa6dda3b0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a2e48b6-ddf6-4795-8580-2aa6dda3b0f6" xsi:nil="true"/>
    <lcf76f155ced4ddcb4097134ff3c332f xmlns="eb497495-f260-4c23-8536-0436cad5947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76C8095-E569-425A-BB82-98E1776C28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497495-f260-4c23-8536-0436cad5947a"/>
    <ds:schemaRef ds:uri="9a2e48b6-ddf6-4795-8580-2aa6dda3b0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670D70-4B1F-4C7F-8789-EA24F2CEF748}">
  <ds:schemaRefs>
    <ds:schemaRef ds:uri="http://schemas.microsoft.com/sharepoint/v3/contenttype/forms"/>
  </ds:schemaRefs>
</ds:datastoreItem>
</file>

<file path=customXml/itemProps3.xml><?xml version="1.0" encoding="utf-8"?>
<ds:datastoreItem xmlns:ds="http://schemas.openxmlformats.org/officeDocument/2006/customXml" ds:itemID="{60064995-2C4C-4D83-968C-39E1F544724B}">
  <ds:schemaRefs>
    <ds:schemaRef ds:uri="http://schemas.microsoft.com/office/2006/metadata/properties"/>
    <ds:schemaRef ds:uri="http://schemas.microsoft.com/office/infopath/2007/PartnerControls"/>
    <ds:schemaRef ds:uri="9a2e48b6-ddf6-4795-8580-2aa6dda3b0f6"/>
    <ds:schemaRef ds:uri="eb497495-f260-4c23-8536-0436cad5947a"/>
  </ds:schemaRefs>
</ds:datastoreItem>
</file>

<file path=docProps/app.xml><?xml version="1.0" encoding="utf-8"?>
<Properties xmlns="http://schemas.openxmlformats.org/officeDocument/2006/extended-properties" xmlns:vt="http://schemas.openxmlformats.org/officeDocument/2006/docPropsVTypes">
  <Template>Plantilla-PC-NFI_Paola_v4</Template>
  <TotalTime>6412</TotalTime>
  <Words>3076</Words>
  <Application>Microsoft Office PowerPoint</Application>
  <PresentationFormat>Widescreen</PresentationFormat>
  <Paragraphs>321</Paragraphs>
  <Slides>53</Slides>
  <Notes>9</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Modelo centrado en el estudiante</vt:lpstr>
      <vt:lpstr>PowerPoint Presentation</vt:lpstr>
      <vt:lpstr>Agenda</vt:lpstr>
      <vt:lpstr>Containers</vt:lpstr>
      <vt:lpstr>Docker</vt:lpstr>
      <vt:lpstr>Introduction</vt:lpstr>
      <vt:lpstr>¿Qué es un contenedor?</vt:lpstr>
      <vt:lpstr>Agenda</vt:lpstr>
      <vt:lpstr>What is Docker?</vt:lpstr>
      <vt:lpstr>Benefits of Docker</vt:lpstr>
      <vt:lpstr>Docker: cambio en la perspectiva de los servidores</vt:lpstr>
      <vt:lpstr>PowerPoint Presentation</vt:lpstr>
      <vt:lpstr>Docker commands</vt:lpstr>
      <vt:lpstr>Docker architecture</vt:lpstr>
      <vt:lpstr>Docker container commands</vt:lpstr>
      <vt:lpstr>Docker container run</vt:lpstr>
      <vt:lpstr>Docker container ls</vt:lpstr>
      <vt:lpstr>Docker Image</vt:lpstr>
      <vt:lpstr>Docker image build</vt:lpstr>
      <vt:lpstr>Docker image ls</vt:lpstr>
      <vt:lpstr>Manage data in Docker</vt:lpstr>
      <vt:lpstr>Docker Volume</vt:lpstr>
      <vt:lpstr>Docker volume commands</vt:lpstr>
      <vt:lpstr>Other Docker commands</vt:lpstr>
      <vt:lpstr>Docker Hub</vt:lpstr>
      <vt:lpstr>Agenda</vt:lpstr>
      <vt:lpstr>Django Project – Dockerfile </vt:lpstr>
      <vt:lpstr>Django Project – Dockerfile Directives I </vt:lpstr>
      <vt:lpstr>Django Project – Dockerfile Directives II </vt:lpstr>
      <vt:lpstr>Django Project – Dockerfile Directives III </vt:lpstr>
      <vt:lpstr>Django Project – Dockerfile Directives IV</vt:lpstr>
      <vt:lpstr>Django Project – Docker Compose </vt:lpstr>
      <vt:lpstr>Django Project – Docker Compose Estructura </vt:lpstr>
      <vt:lpstr>Django Project – Docker Compose - Services</vt:lpstr>
      <vt:lpstr>Django Project – Docker Compose - Services</vt:lpstr>
      <vt:lpstr>Django Project – Docker Compose - Network</vt:lpstr>
      <vt:lpstr>Django Project – Docker Compose - Volumes</vt:lpstr>
      <vt:lpstr>Django Project – Docker Compose - Volumes</vt:lpstr>
      <vt:lpstr>Python – DockerHub </vt:lpstr>
      <vt:lpstr>Python – Docker Hub – II </vt:lpstr>
      <vt:lpstr>PowerPoint Presentation</vt:lpstr>
      <vt:lpstr>python:3.12.0rc3-bullseye – Dockerfile </vt:lpstr>
      <vt:lpstr>debian – Docker Hub </vt:lpstr>
      <vt:lpstr>scratch – Docker Hub</vt:lpstr>
      <vt:lpstr>Retomemos el Dockerfile del proyecto Django</vt:lpstr>
      <vt:lpstr>Django Project – Dockerfile – Revisitado</vt:lpstr>
      <vt:lpstr>Django Project – docker-compose.yml</vt:lpstr>
      <vt:lpstr>PowerPoint Presentation</vt:lpstr>
      <vt:lpstr>Desplegando el proyecto con Docker</vt:lpstr>
      <vt:lpstr>Desplegando el proyecto con Docker – II</vt:lpstr>
      <vt:lpstr>PowerPoint Presentation</vt:lpstr>
      <vt:lpstr>Recapitulemos</vt:lpstr>
      <vt:lpstr>Referencias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Variables, Entrada y Salida</dc:title>
  <dc:creator>- Daniel Gara</dc:creator>
  <cp:lastModifiedBy>Nicolas Ramirez Velez</cp:lastModifiedBy>
  <cp:revision>602</cp:revision>
  <dcterms:created xsi:type="dcterms:W3CDTF">2019-04-28T13:56:44Z</dcterms:created>
  <dcterms:modified xsi:type="dcterms:W3CDTF">2025-04-28T02:54:53Z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0x010100223A749CB627294E9E8DBF65CA912193</vt:lpwstr>
  </property>
  <property fmtid="{D5CDD505-2E9C-101B-9397-08002B2CF9AE}" pid="3" name="MediaServiceImageTags">
    <vt:lpwstr/>
  </property>
</Properties>
</file>